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8bd5ca0e93424a" /><Relationship Type="http://schemas.openxmlformats.org/officeDocument/2006/relationships/extended-properties" Target="/docProps/app.xml" Id="R7899b37d64c64678" /><Relationship Type="http://schemas.openxmlformats.org/officeDocument/2006/relationships/officeDocument" Target="/ppt/presentation.xml" Id="Rcc7bbd5f680644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bff710764e4f76"/>
    <p:sldMasterId xmlns:r="http://schemas.openxmlformats.org/officeDocument/2006/relationships" id="2147483655" r:id="R2be997667b55432f"/>
    <p:sldMasterId xmlns:r="http://schemas.openxmlformats.org/officeDocument/2006/relationships" id="2147483657" r:id="R700ab93bcd9b43b5"/>
  </p:sldMasterIdLst>
  <p:notesMasterIdLst>
    <p:notesMasterId xmlns:r="http://schemas.openxmlformats.org/officeDocument/2006/relationships" r:id="R4c57f086a79b4cc6"/>
  </p:notesMasterIdLst>
  <p:sldIdLst>
    <p:sldId xmlns:r="http://schemas.openxmlformats.org/officeDocument/2006/relationships" id="256" r:id="R7e0742883bc04388"/>
    <p:sldId xmlns:r="http://schemas.openxmlformats.org/officeDocument/2006/relationships" id="257" r:id="R5e46b3a2633f4559"/>
    <p:sldId xmlns:r="http://schemas.openxmlformats.org/officeDocument/2006/relationships" id="258" r:id="R378e688471b04d99"/>
    <p:sldId xmlns:r="http://schemas.openxmlformats.org/officeDocument/2006/relationships" id="259" r:id="Re11f3f28ab5244c4"/>
    <p:sldId xmlns:r="http://schemas.openxmlformats.org/officeDocument/2006/relationships" id="260" r:id="Rd9c64ec15f724ce8"/>
    <p:sldId xmlns:r="http://schemas.openxmlformats.org/officeDocument/2006/relationships" id="261" r:id="R014d5d4b5f8e49ea"/>
    <p:sldId xmlns:r="http://schemas.openxmlformats.org/officeDocument/2006/relationships" id="262" r:id="Rf0ff8b4d8bad4c37"/>
    <p:sldId xmlns:r="http://schemas.openxmlformats.org/officeDocument/2006/relationships" id="263" r:id="R364badee02f84ebb"/>
    <p:sldId xmlns:r="http://schemas.openxmlformats.org/officeDocument/2006/relationships" id="264" r:id="Rab0f572572ba441e"/>
    <p:sldId xmlns:r="http://schemas.openxmlformats.org/officeDocument/2006/relationships" id="265" r:id="R5bacc4ab5a5f46cd"/>
    <p:sldId xmlns:r="http://schemas.openxmlformats.org/officeDocument/2006/relationships" id="266" r:id="R0e8159ac40de49f8"/>
    <p:sldId xmlns:r="http://schemas.openxmlformats.org/officeDocument/2006/relationships" id="267" r:id="R1cc8f4d69d224b63"/>
    <p:sldId xmlns:r="http://schemas.openxmlformats.org/officeDocument/2006/relationships" id="268" r:id="R8a200bae716a48df"/>
    <p:sldId xmlns:r="http://schemas.openxmlformats.org/officeDocument/2006/relationships" id="269" r:id="Re3721f39a9de4b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d65742fd114c27" /><Relationship Type="http://schemas.openxmlformats.org/officeDocument/2006/relationships/slideMaster" Target="/ppt/slideMasters/slideMaster1.xml" Id="Raebff710764e4f76" /><Relationship Type="http://schemas.openxmlformats.org/officeDocument/2006/relationships/slideMaster" Target="/ppt/slideMasters/slideMaster2.xml" Id="R2be997667b55432f" /><Relationship Type="http://schemas.openxmlformats.org/officeDocument/2006/relationships/slideMaster" Target="/ppt/slideMasters/slideMaster3.xml" Id="R700ab93bcd9b43b5" /><Relationship Type="http://schemas.openxmlformats.org/officeDocument/2006/relationships/notesMaster" Target="/ppt/notesMasters/notesMaster1.xml" Id="R4c57f086a79b4cc6" /><Relationship Type="http://schemas.openxmlformats.org/officeDocument/2006/relationships/presProps" Target="/ppt/presProps.xml" Id="R8fb620457ff5443e" /><Relationship Type="http://schemas.openxmlformats.org/officeDocument/2006/relationships/tableStyles" Target="/ppt/tableStyles.xml" Id="Ra106296f9013472e" /><Relationship Type="http://schemas.openxmlformats.org/officeDocument/2006/relationships/slide" Target="/ppt/slides/slide1.xml" Id="R7e0742883bc04388" /><Relationship Type="http://schemas.openxmlformats.org/officeDocument/2006/relationships/slide" Target="/ppt/slides/slide2.xml" Id="R5e46b3a2633f4559" /><Relationship Type="http://schemas.openxmlformats.org/officeDocument/2006/relationships/slide" Target="/ppt/slides/slide3.xml" Id="R378e688471b04d99" /><Relationship Type="http://schemas.openxmlformats.org/officeDocument/2006/relationships/slide" Target="/ppt/slides/slide4.xml" Id="Re11f3f28ab5244c4" /><Relationship Type="http://schemas.openxmlformats.org/officeDocument/2006/relationships/slide" Target="/ppt/slides/slide5.xml" Id="Rd9c64ec15f724ce8" /><Relationship Type="http://schemas.openxmlformats.org/officeDocument/2006/relationships/slide" Target="/ppt/slides/slide6.xml" Id="R014d5d4b5f8e49ea" /><Relationship Type="http://schemas.openxmlformats.org/officeDocument/2006/relationships/slide" Target="/ppt/slides/slide7.xml" Id="Rf0ff8b4d8bad4c37" /><Relationship Type="http://schemas.openxmlformats.org/officeDocument/2006/relationships/slide" Target="/ppt/slides/slide8.xml" Id="R364badee02f84ebb" /><Relationship Type="http://schemas.openxmlformats.org/officeDocument/2006/relationships/slide" Target="/ppt/slides/slide9.xml" Id="Rab0f572572ba441e" /><Relationship Type="http://schemas.openxmlformats.org/officeDocument/2006/relationships/slide" Target="/ppt/slides/slide10.xml" Id="R5bacc4ab5a5f46cd" /><Relationship Type="http://schemas.openxmlformats.org/officeDocument/2006/relationships/slide" Target="/ppt/slides/slide11.xml" Id="R0e8159ac40de49f8" /><Relationship Type="http://schemas.openxmlformats.org/officeDocument/2006/relationships/slide" Target="/ppt/slides/slide12.xml" Id="R1cc8f4d69d224b63" /><Relationship Type="http://schemas.openxmlformats.org/officeDocument/2006/relationships/slide" Target="/ppt/slides/slide13.xml" Id="R8a200bae716a48df" /><Relationship Type="http://schemas.openxmlformats.org/officeDocument/2006/relationships/slide" Target="/ppt/slides/slide14.xml" Id="Re3721f39a9de4b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cd9a173eb51943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c85e036dbc4d26" /><Relationship Type="http://schemas.openxmlformats.org/officeDocument/2006/relationships/notesMaster" Target="/ppt/notesMasters/notesMaster1.xml" Id="R0ecaadbd296449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fc0f2323054c6a" /><Relationship Type="http://schemas.openxmlformats.org/officeDocument/2006/relationships/notesMaster" Target="/ppt/notesMasters/notesMaster1.xml" Id="Re88b0fde1f3b43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3d418c1f0942f0" /><Relationship Type="http://schemas.openxmlformats.org/officeDocument/2006/relationships/notesMaster" Target="/ppt/notesMasters/notesMaster1.xml" Id="Rca1c664245fc4d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dc75af47fa46b6" /><Relationship Type="http://schemas.openxmlformats.org/officeDocument/2006/relationships/notesMaster" Target="/ppt/notesMasters/notesMaster1.xml" Id="R988583edd1db4c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e672b917ca4d9b" /><Relationship Type="http://schemas.openxmlformats.org/officeDocument/2006/relationships/notesMaster" Target="/ppt/notesMasters/notesMaster1.xml" Id="R293a0ecdb6b346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dc29c9b8f24474" /><Relationship Type="http://schemas.openxmlformats.org/officeDocument/2006/relationships/notesMaster" Target="/ppt/notesMasters/notesMaster1.xml" Id="R6a6ea4355d1e46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0b9c8aa0e54bb4" /><Relationship Type="http://schemas.openxmlformats.org/officeDocument/2006/relationships/notesMaster" Target="/ppt/notesMasters/notesMaster1.xml" Id="R589be4eeb12045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af021a9d594a28" /><Relationship Type="http://schemas.openxmlformats.org/officeDocument/2006/relationships/notesMaster" Target="/ppt/notesMasters/notesMaster1.xml" Id="R20f80564377e40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2e233be9d7461c" /><Relationship Type="http://schemas.openxmlformats.org/officeDocument/2006/relationships/notesMaster" Target="/ppt/notesMasters/notesMaster1.xml" Id="Rd6df109ab28e42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c05c2bc5ff44c3" /><Relationship Type="http://schemas.openxmlformats.org/officeDocument/2006/relationships/notesMaster" Target="/ppt/notesMasters/notesMaster1.xml" Id="R4285444367ae4b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b0f667da7f4019" /><Relationship Type="http://schemas.openxmlformats.org/officeDocument/2006/relationships/notesMaster" Target="/ppt/notesMasters/notesMaster1.xml" Id="R0f985140d1434f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6d83926eef469b" /><Relationship Type="http://schemas.openxmlformats.org/officeDocument/2006/relationships/notesMaster" Target="/ppt/notesMasters/notesMaster1.xml" Id="R712909d8144443d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240e57e4d894565" /><Relationship Type="http://schemas.openxmlformats.org/officeDocument/2006/relationships/notesMaster" Target="/ppt/notesMasters/notesMaster1.xml" Id="R6837c3a7953c42b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70eed58b2e5401d" /><Relationship Type="http://schemas.openxmlformats.org/officeDocument/2006/relationships/notesMaster" Target="/ppt/notesMasters/notesMaster1.xml" Id="R21a47e035a724b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Корпоративная презентация SRA «Silk Road Asia». Редактируемая графическая композиция. Источник: материалы сайта SRA. Источник изображений: оригинальные ассеты опубликованного проекта SRA hero-gold-wave.webp, logo.webp.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service-scene-premium-2.webp, service-scene-premium-1.webp, service-scene-premium-3.webp, service-scene-premium-4.webp.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service-scene-premium-5.webp, service-scene-premium-7.webp, service-scene-premium-6.webp, service-scene-premium-12.webp.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Дополнительный самостоятельный слайд об услуге перевозки оборудования и станков. Источник: /uslugi/perevozka-oborudovaniya-i-stankov/. Источник изображений: оригинальные ассеты опубликованного проекта SRA finder-equipment-wide.webp.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service-scene-premium-10.webp, service-scene-premium-11.webp, service-scene-premium-8.webp, service-scene-premium-9.webp.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Перечислены направления из материалов проекта. Схема не является географической картой и не подтверждает наличие регулярного сервиса по любому маршруту.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примера: src/content/case-examples.json проекта SRA, запись Казань — Актобе: продукты, 20 т, 1 200 000 ₸. Не заявляет подтверждённого срока или результата. Цена приведена как материал сайта, а не действующее предложение. Источник изображений: оригинальные ассеты опубликованного проекта SRA case-food-scene.webp.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Контакты из материалов проекта: +7 777 311 19 09, info@sra.kz, Алматы, Райымбека 348а, БЦ Zeinet, офис 512а. Рабочие часы по времени Алматы. Перед внешней рассылкой актуальность подтверждает заказчик.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fc865c67994f7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7d3d3cc3404e9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3de5441dc2491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3dfeaea1e2442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2d53e9165f490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ddb52e34594cb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336b1e985254c80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706299a169c4b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145DCA-1EC2-4833-AD6E-63093994B2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9D6707-3F19-4E60-AB35-D28CDA7ED2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5F8C184-A409-4368-B054-B84D8A1832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21CC8E-AE34-4796-83CC-D4CE1EB36F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D19045-44DE-4722-B4C5-32ECEAB301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B2AEF6-6157-4489-BDB8-0E672DCFE3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114AB3-D1E4-4A99-BD5C-1A4428ECEA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13C464F-687E-458B-9C85-3A4005CB8A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5C9F7E-D11E-49EF-B383-CFD2527E92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6E0B89-6AD8-4DA6-B47A-3CDB065440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SRA dark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SRA light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431b39c3be45e2" /><Relationship Type="http://schemas.openxmlformats.org/officeDocument/2006/relationships/slideLayout" Target="/ppt/slideLayouts/slideLayout1.xml" Id="R473ec4c39bdf482f" /><Relationship Type="http://schemas.openxmlformats.org/officeDocument/2006/relationships/slideLayout" Target="/ppt/slideLayouts/slideLayout2.xml" Id="R7029028269474581" /><Relationship Type="http://schemas.openxmlformats.org/officeDocument/2006/relationships/slideLayout" Target="/ppt/slideLayouts/slideLayout3.xml" Id="R0a6063b697c94e3c" /><Relationship Type="http://schemas.openxmlformats.org/officeDocument/2006/relationships/slideLayout" Target="/ppt/slideLayouts/slideLayout4.xml" Id="R1f29386d188749bf" /><Relationship Type="http://schemas.openxmlformats.org/officeDocument/2006/relationships/slideLayout" Target="/ppt/slideLayouts/slideLayout5.xml" Id="Rccc2690c34a34b41" /><Relationship Type="http://schemas.openxmlformats.org/officeDocument/2006/relationships/slideLayout" Target="/ppt/slideLayouts/slideLayout6.xml" Id="R561f47b0b1da4675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png" Id="Rc9be51a379a94d56" /><Relationship Type="http://schemas.openxmlformats.org/officeDocument/2006/relationships/theme" Target="/ppt/slideMasters/theme/theme3.xml" Id="R4e21a456734f44f2" /><Relationship Type="http://schemas.openxmlformats.org/officeDocument/2006/relationships/slideLayout" Target="/ppt/slideLayouts/slideLayout7.xml" Id="Rf7c87d166ca04625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image" Target="/ppt/media/image2.png" Id="R0c910aca91ab40ef" /><Relationship Type="http://schemas.openxmlformats.org/officeDocument/2006/relationships/theme" Target="/ppt/slideMasters/theme/theme4.xml" Id="R2799518b68a54314" /><Relationship Type="http://schemas.openxmlformats.org/officeDocument/2006/relationships/slideLayout" Target="/ppt/slideLayouts/slideLayout8.xml" Id="R9a6e07ac300d4f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3ec4c39bdf482f"/>
    <p:sldLayoutId xmlns:r="http://schemas.openxmlformats.org/officeDocument/2006/relationships" id="2147483650" r:id="R7029028269474581"/>
    <p:sldLayoutId xmlns:r="http://schemas.openxmlformats.org/officeDocument/2006/relationships" id="2147483651" r:id="R0a6063b697c94e3c"/>
    <p:sldLayoutId xmlns:r="http://schemas.openxmlformats.org/officeDocument/2006/relationships" id="2147483652" r:id="R1f29386d188749bf"/>
    <p:sldLayoutId xmlns:r="http://schemas.openxmlformats.org/officeDocument/2006/relationships" id="2147483653" r:id="Rccc2690c34a34b41"/>
    <p:sldLayoutId xmlns:r="http://schemas.openxmlformats.org/officeDocument/2006/relationships" id="2147483654" r:id="R561f47b0b1da46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SRA dark master"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ECA41-1FC9-4166-84E5-AF127E1831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e51a379a94d5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8A89A4-2AA9-4ED8-963D-BE968059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2">
            <a:extLst xmlns:a="http://schemas.openxmlformats.org/drawingml/2006/main">
              <a:ext uri="{FF2B5EF4-FFF2-40B4-BE49-F238E27FC236}">
                <a16:creationId xmlns:a16="http://schemas.microsoft.com/office/drawing/2014/main" id="{34F1404B-3A95-4052-92C6-3759E9E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394534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f7c87d166ca04625"/>
  </p:sldLayoutIdLst>
</p:sldMaster>
</file>

<file path=ppt/slideMasters/slideMaster3.xml><?xml version="1.0" encoding="utf-8"?>
<p:sldMaster xmlns:p="http://schemas.openxmlformats.org/presentationml/2006/main">
  <p:cSld name="SRA light master"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1FA32-A6EF-4B18-BECE-E4444CBC5E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10aca91ab40e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EDF7489-BE90-428B-8444-2159CCA8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4">
            <a:extLst xmlns:a="http://schemas.openxmlformats.org/drawingml/2006/main">
              <a:ext uri="{FF2B5EF4-FFF2-40B4-BE49-F238E27FC236}">
                <a16:creationId xmlns:a16="http://schemas.microsoft.com/office/drawing/2014/main" id="{23B6E11C-586C-4B76-A2F4-FFAE247C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8" r:id="R9a6e07ac300d4f89"/>
  </p:sldLayoutIdLst>
</p:sldMaster>
</file>

<file path=ppt/slideMasters/theme/theme2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f3768e1efc54faf" /><Relationship Type="http://schemas.openxmlformats.org/officeDocument/2006/relationships/image" Target="/ppt/media/image3.png" Id="R8708970c13b24c2a" /><Relationship Type="http://schemas.openxmlformats.org/officeDocument/2006/relationships/image" Target="/ppt/media/image4.png" Id="Rb7f76ad278544eaf" /><Relationship Type="http://schemas.openxmlformats.org/officeDocument/2006/relationships/notesSlide" Target="/ppt/notesSlides/notesSlide1.xml" Id="Ra47265434d9849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2ad2dd7dd914e71" /><Relationship Type="http://schemas.openxmlformats.org/officeDocument/2006/relationships/notesSlide" Target="/ppt/notesSlides/notesSlide2.xml" Id="Rc395ed4034e74b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77a0fa6dc7f495f" /><Relationship Type="http://schemas.openxmlformats.org/officeDocument/2006/relationships/image" Target="/ppt/media/image5.png" Id="Re99b817020b04ea3" /><Relationship Type="http://schemas.openxmlformats.org/officeDocument/2006/relationships/image" Target="/ppt/media/image6.png" Id="Rbde1d689edeb4126" /><Relationship Type="http://schemas.openxmlformats.org/officeDocument/2006/relationships/image" Target="/ppt/media/image7.png" Id="R21b84f168bb84ffc" /><Relationship Type="http://schemas.openxmlformats.org/officeDocument/2006/relationships/image" Target="/ppt/media/image8.png" Id="R03c833f409e440f8" /><Relationship Type="http://schemas.openxmlformats.org/officeDocument/2006/relationships/notesSlide" Target="/ppt/notesSlides/notesSlide3.xml" Id="Rc312cc184c2445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165e75433914de9" /><Relationship Type="http://schemas.openxmlformats.org/officeDocument/2006/relationships/image" Target="/ppt/media/image9.png" Id="R8210d9b5abe742aa" /><Relationship Type="http://schemas.openxmlformats.org/officeDocument/2006/relationships/image" Target="/ppt/media/image10.png" Id="R4c8ce9f33a5a4c92" /><Relationship Type="http://schemas.openxmlformats.org/officeDocument/2006/relationships/image" Target="/ppt/media/image11.png" Id="R6e53d70e8db24960" /><Relationship Type="http://schemas.openxmlformats.org/officeDocument/2006/relationships/image" Target="/ppt/media/image12.png" Id="R531fc00d82b94ec5" /><Relationship Type="http://schemas.openxmlformats.org/officeDocument/2006/relationships/notesSlide" Target="/ppt/notesSlides/notesSlide4.xml" Id="R93c2549593a741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47baafd3c9845c6" /><Relationship Type="http://schemas.openxmlformats.org/officeDocument/2006/relationships/image" Target="/ppt/media/image13.png" Id="R0a08be0321af45b4" /><Relationship Type="http://schemas.openxmlformats.org/officeDocument/2006/relationships/notesSlide" Target="/ppt/notesSlides/notesSlide5.xml" Id="R4d55bd1e8c1b4b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6e0031c6ea546e4" /><Relationship Type="http://schemas.openxmlformats.org/officeDocument/2006/relationships/image" Target="/ppt/media/image14.png" Id="R01b2e5a413cc456c" /><Relationship Type="http://schemas.openxmlformats.org/officeDocument/2006/relationships/image" Target="/ppt/media/image15.png" Id="Rf91ef50ac61540c6" /><Relationship Type="http://schemas.openxmlformats.org/officeDocument/2006/relationships/image" Target="/ppt/media/image16.png" Id="Re65839df6f004cca" /><Relationship Type="http://schemas.openxmlformats.org/officeDocument/2006/relationships/image" Target="/ppt/media/image17.png" Id="R3a035a7ec8794b02" /><Relationship Type="http://schemas.openxmlformats.org/officeDocument/2006/relationships/notesSlide" Target="/ppt/notesSlides/notesSlide6.xml" Id="R713013f3275342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5797984989d47bf" /><Relationship Type="http://schemas.openxmlformats.org/officeDocument/2006/relationships/notesSlide" Target="/ppt/notesSlides/notesSlide7.xml" Id="R9210f4e6fa7248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89ce0793585f45d8" /><Relationship Type="http://schemas.openxmlformats.org/officeDocument/2006/relationships/notesSlide" Target="/ppt/notesSlides/notesSlide8.xml" Id="R96c57b981c1f4d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6cadfe1bb2d4850" /><Relationship Type="http://schemas.openxmlformats.org/officeDocument/2006/relationships/notesSlide" Target="/ppt/notesSlides/notesSlide9.xml" Id="R954b7015bd804a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36e2483edfb4610" /><Relationship Type="http://schemas.openxmlformats.org/officeDocument/2006/relationships/notesSlide" Target="/ppt/notesSlides/notesSlide10.xml" Id="R23ccf00c59394d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9ffe89735264a73" /><Relationship Type="http://schemas.openxmlformats.org/officeDocument/2006/relationships/image" Target="/ppt/media/image18.png" Id="R0d9aa0c2b36c47d8" /><Relationship Type="http://schemas.openxmlformats.org/officeDocument/2006/relationships/notesSlide" Target="/ppt/notesSlides/notesSlide11.xml" Id="Re8f8dce4806c4e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cc29a198173546ad" /><Relationship Type="http://schemas.openxmlformats.org/officeDocument/2006/relationships/notesSlide" Target="/ppt/notesSlides/notesSlide12.xml" Id="Re0303b0346fb43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79b614f74c04bd4" /><Relationship Type="http://schemas.openxmlformats.org/officeDocument/2006/relationships/notesSlide" Target="/ppt/notesSlides/notesSlide13.xml" Id="R42495e83e70b4a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559868a2c134f33" /><Relationship Type="http://schemas.openxmlformats.org/officeDocument/2006/relationships/notesSlide" Target="/ppt/notesSlides/notesSlide14.xml" Id="R01978b3205a84e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4ACE4-CE52-4DA2-809A-1C37A1B6F4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8970c13b24c2a"/>
          <a:srcRect xmlns:a="http://schemas.openxmlformats.org/drawingml/2006/main" l="20370" t="0" r="203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contrast">
            <a:extLst xmlns:a="http://schemas.openxmlformats.org/drawingml/2006/main">
              <a:ext uri="{FF2B5EF4-FFF2-40B4-BE49-F238E27FC236}">
                <a16:creationId xmlns:a16="http://schemas.microsoft.com/office/drawing/2014/main" id="{7045A0D7-0824-40F4-95C3-167C8A3F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858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1A16">
                  <a:alpha val="96000"/>
                </a:srgbClr>
              </a:gs>
              <a:gs pos="58000">
                <a:srgbClr val="141A16">
                  <a:alpha val="88000"/>
                </a:srgbClr>
              </a:gs>
              <a:gs pos="100000">
                <a:srgbClr val="141A16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1F59CE-BA90-43EB-853F-36C8BE5E6B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76ad278544eaf"/>
          <a:stretch xmlns:a="http://schemas.openxmlformats.org/drawingml/2006/main"/>
        </p:blipFill>
        <p:spPr>
          <a:xfrm xmlns:a="http://schemas.openxmlformats.org/drawingml/2006/main">
            <a:off x="685800" y="557396"/>
            <a:ext cx="3476625" cy="1256934"/>
          </a:xfrm>
          <a:prstGeom xmlns:a="http://schemas.openxmlformats.org/drawingml/2006/main" prst="rect">
            <a:avLst/>
          </a:prstGeom>
        </p:spPr>
      </p:pic>
      <p:sp>
        <p:nvSpPr>
          <p:cNvPr id="4" name="cover-title-1">
            <a:extLst xmlns:a="http://schemas.openxmlformats.org/drawingml/2006/main">
              <a:ext uri="{FF2B5EF4-FFF2-40B4-BE49-F238E27FC236}">
                <a16:creationId xmlns:a16="http://schemas.microsoft.com/office/drawing/2014/main" id="{0BA82BE7-F01E-44D3-946E-7D8D31A9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7429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2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国际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货物运输</a:t>
            </a:r>
          </a:p>
        </p:txBody>
      </p:sp>
      <p:sp>
        <p:nvSpPr>
          <p:cNvPr id="5" name="site-text-2">
            <a:extLst xmlns:a="http://schemas.openxmlformats.org/drawingml/2006/main">
              <a:ext uri="{FF2B5EF4-FFF2-40B4-BE49-F238E27FC236}">
                <a16:creationId xmlns:a16="http://schemas.microsoft.com/office/drawing/2014/main" id="{1E4A68DC-823E-4375-9057-FE4DF4CE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43475"/>
            <a:ext cx="7429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为哈萨克斯坦企业提供物流方案</a:t>
            </a:r>
          </a:p>
        </p:txBody>
      </p:sp>
      <p:sp>
        <p:nvSpPr>
          <p:cNvPr id="6" name="site-text-3">
            <a:extLst xmlns:a="http://schemas.openxmlformats.org/drawingml/2006/main">
              <a:ext uri="{FF2B5EF4-FFF2-40B4-BE49-F238E27FC236}">
                <a16:creationId xmlns:a16="http://schemas.microsoft.com/office/drawing/2014/main" id="{4AD7C692-F9F1-45C6-8CC0-D16DE1D8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SRA «Silk Road Asia»</a:t>
            </a:r>
          </a:p>
        </p:txBody>
      </p:sp>
    </p:spTree>
    <p:extLst>
      <p:ext uri="{BB962C8B-B14F-4D97-AF65-F5344CB8AC3E}">
        <p14:creationId xmlns:p14="http://schemas.microsoft.com/office/powerpoint/2010/main" val="122948028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企业货运服务</a:t>
            </a:r>
          </a:p>
        </p:txBody>
      </p:sp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FFA686C5-E2BA-4B4F-AED0-D80DB657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3" name="icon-machine-16">
            <a:extLst xmlns:a="http://schemas.openxmlformats.org/drawingml/2006/main">
              <a:ext uri="{FF2B5EF4-FFF2-40B4-BE49-F238E27FC236}">
                <a16:creationId xmlns:a16="http://schemas.microsoft.com/office/drawing/2014/main" id="{1345505D-2618-46C0-8DB3-94F217E8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76200" y="771525"/>
                </a:moveTo>
                <a:lnTo>
                  <a:pt x="876300" y="771525"/>
                </a:lnTo>
                <a:lnTo>
                  <a:pt x="876300" y="885825"/>
                </a:lnTo>
                <a:lnTo>
                  <a:pt x="76200" y="885825"/>
                </a:lnTo>
                <a:lnTo>
                  <a:pt x="76200" y="771525"/>
                </a:lnTo>
                <a:moveTo>
                  <a:pt x="152400" y="771525"/>
                </a:moveTo>
                <a:lnTo>
                  <a:pt x="152400" y="200025"/>
                </a:lnTo>
                <a:lnTo>
                  <a:pt x="647700" y="200025"/>
                </a:lnTo>
                <a:lnTo>
                  <a:pt x="647700" y="523875"/>
                </a:lnTo>
                <a:lnTo>
                  <a:pt x="447675" y="523875"/>
                </a:lnTo>
                <a:lnTo>
                  <a:pt x="447675" y="771525"/>
                </a:lnTo>
                <a:moveTo>
                  <a:pt x="257175" y="200025"/>
                </a:moveTo>
                <a:lnTo>
                  <a:pt x="257175" y="76200"/>
                </a:lnTo>
                <a:lnTo>
                  <a:pt x="552450" y="76200"/>
                </a:lnTo>
                <a:lnTo>
                  <a:pt x="552450" y="200025"/>
                </a:lnTo>
                <a:moveTo>
                  <a:pt x="647700" y="381000"/>
                </a:moveTo>
                <a:lnTo>
                  <a:pt x="800100" y="381000"/>
                </a:lnTo>
                <a:lnTo>
                  <a:pt x="800100" y="647700"/>
                </a:lnTo>
                <a:lnTo>
                  <a:pt x="647700" y="647700"/>
                </a:lnTo>
                <a:moveTo>
                  <a:pt x="247650" y="352425"/>
                </a:moveTo>
                <a:lnTo>
                  <a:pt x="504825" y="352425"/>
                </a:lnTo>
                <a:moveTo>
                  <a:pt x="514350" y="771525"/>
                </a:moveTo>
                <a:lnTo>
                  <a:pt x="514350" y="638175"/>
                </a:lnTo>
                <a:lnTo>
                  <a:pt x="685800" y="638175"/>
                </a:lnTo>
                <a:lnTo>
                  <a:pt x="685800" y="7715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4" name="text-17">
            <a:extLst xmlns:a="http://schemas.openxmlformats.org/drawingml/2006/main">
              <a:ext uri="{FF2B5EF4-FFF2-40B4-BE49-F238E27FC236}">
                <a16:creationId xmlns:a16="http://schemas.microsoft.com/office/drawing/2014/main" id="{93B804EC-59B3-491A-BD53-5C89D101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制造业</a:t>
            </a:r>
          </a:p>
        </p:txBody>
      </p:sp>
      <p:sp>
        <p:nvSpPr>
          <p:cNvPr id="5" name="text-18">
            <a:extLst xmlns:a="http://schemas.openxmlformats.org/drawingml/2006/main">
              <a:ext uri="{FF2B5EF4-FFF2-40B4-BE49-F238E27FC236}">
                <a16:creationId xmlns:a16="http://schemas.microsoft.com/office/drawing/2014/main" id="{B31DE0A4-C907-4A9E-9C26-9C103A83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设备、原材料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及零部件</a:t>
            </a:r>
          </a:p>
        </p:txBody>
      </p:sp>
      <p:sp>
        <p:nvSpPr>
          <p:cNvPr id="6" name="icon-box-19">
            <a:extLst xmlns:a="http://schemas.openxmlformats.org/drawingml/2006/main">
              <a:ext uri="{FF2B5EF4-FFF2-40B4-BE49-F238E27FC236}">
                <a16:creationId xmlns:a16="http://schemas.microsoft.com/office/drawing/2014/main" id="{B4B42DEF-2921-48FA-A187-740826F3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42875" y="285750"/>
                </a:moveTo>
                <a:lnTo>
                  <a:pt x="476250" y="114300"/>
                </a:lnTo>
                <a:lnTo>
                  <a:pt x="809625" y="285750"/>
                </a:lnTo>
                <a:lnTo>
                  <a:pt x="809625" y="685800"/>
                </a:lnTo>
                <a:lnTo>
                  <a:pt x="476250" y="866775"/>
                </a:lnTo>
                <a:lnTo>
                  <a:pt x="142875" y="685800"/>
                </a:lnTo>
                <a:lnTo>
                  <a:pt x="142875" y="285750"/>
                </a:lnTo>
                <a:lnTo>
                  <a:pt x="476250" y="457200"/>
                </a:lnTo>
                <a:lnTo>
                  <a:pt x="809625" y="285750"/>
                </a:lnTo>
                <a:moveTo>
                  <a:pt x="476250" y="457200"/>
                </a:moveTo>
                <a:lnTo>
                  <a:pt x="476250" y="866775"/>
                </a:lnTo>
                <a:moveTo>
                  <a:pt x="304800" y="200025"/>
                </a:moveTo>
                <a:lnTo>
                  <a:pt x="647700" y="3714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7" name="text-20">
            <a:extLst xmlns:a="http://schemas.openxmlformats.org/drawingml/2006/main">
              <a:ext uri="{FF2B5EF4-FFF2-40B4-BE49-F238E27FC236}">
                <a16:creationId xmlns:a16="http://schemas.microsoft.com/office/drawing/2014/main" id="{33D79463-BE77-420F-B98D-F014A738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贸易</a:t>
            </a:r>
          </a:p>
        </p:txBody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6C857902-26E3-4FE7-B6E1-F3F66AD6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商品运输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与库存补充</a:t>
            </a:r>
          </a:p>
        </p:txBody>
      </p:sp>
      <p:sp>
        <p:nvSpPr>
          <p:cNvPr id="9" name="icon-route-22">
            <a:extLst xmlns:a="http://schemas.openxmlformats.org/drawingml/2006/main">
              <a:ext uri="{FF2B5EF4-FFF2-40B4-BE49-F238E27FC236}">
                <a16:creationId xmlns:a16="http://schemas.microsoft.com/office/drawing/2014/main" id="{62CD697D-DC38-4CAA-AFAA-938C53D7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5171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0" name="icon-route-23">
            <a:extLst xmlns:a="http://schemas.openxmlformats.org/drawingml/2006/main">
              <a:ext uri="{FF2B5EF4-FFF2-40B4-BE49-F238E27FC236}">
                <a16:creationId xmlns:a16="http://schemas.microsoft.com/office/drawing/2014/main" id="{37277E5E-8788-4A4B-A771-4A4E501B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273939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1" name="icon-route-24">
            <a:extLst xmlns:a="http://schemas.openxmlformats.org/drawingml/2006/main">
              <a:ext uri="{FF2B5EF4-FFF2-40B4-BE49-F238E27FC236}">
                <a16:creationId xmlns:a16="http://schemas.microsoft.com/office/drawing/2014/main" id="{9368D769-E071-423C-85B6-D75CC810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266700" y="171450"/>
                </a:moveTo>
                <a:lnTo>
                  <a:pt x="704850" y="171450"/>
                </a:lnTo>
                <a:lnTo>
                  <a:pt x="704850" y="447675"/>
                </a:lnTo>
                <a:lnTo>
                  <a:pt x="238125" y="447675"/>
                </a:lnTo>
                <a:lnTo>
                  <a:pt x="238125" y="781050"/>
                </a:lnTo>
                <a:lnTo>
                  <a:pt x="685800" y="781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AB73DBC0-6748-465D-B6CA-8B36BAF2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进出口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EABAE42C-D74C-4CC9-97CC-2C874D48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不同国家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商业伙伴之间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的货物交付</a:t>
            </a:r>
          </a:p>
        </p:txBody>
      </p:sp>
      <p:sp>
        <p:nvSpPr>
          <p:cNvPr id="14" name="icon-people-27">
            <a:extLst xmlns:a="http://schemas.openxmlformats.org/drawingml/2006/main">
              <a:ext uri="{FF2B5EF4-FFF2-40B4-BE49-F238E27FC236}">
                <a16:creationId xmlns:a16="http://schemas.microsoft.com/office/drawing/2014/main" id="{DBA113E6-56E6-49DF-AFBB-DC0A363D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1640" y="2244090"/>
            <a:ext cx="198120" cy="19812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5" name="icon-people-28">
            <a:extLst xmlns:a="http://schemas.openxmlformats.org/drawingml/2006/main">
              <a:ext uri="{FF2B5EF4-FFF2-40B4-BE49-F238E27FC236}">
                <a16:creationId xmlns:a16="http://schemas.microsoft.com/office/drawing/2014/main" id="{7F0A316D-AC08-4D1F-875C-8817EA16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80975" y="857250"/>
                </a:moveTo>
                <a:lnTo>
                  <a:pt x="180975" y="628650"/>
                </a:lnTo>
                <a:lnTo>
                  <a:pt x="314325" y="447675"/>
                </a:lnTo>
                <a:lnTo>
                  <a:pt x="638175" y="447675"/>
                </a:lnTo>
                <a:lnTo>
                  <a:pt x="771525" y="628650"/>
                </a:lnTo>
                <a:lnTo>
                  <a:pt x="771525" y="857250"/>
                </a:lnTo>
                <a:moveTo>
                  <a:pt x="323850" y="857250"/>
                </a:moveTo>
                <a:lnTo>
                  <a:pt x="323850" y="647700"/>
                </a:lnTo>
                <a:moveTo>
                  <a:pt x="628650" y="857250"/>
                </a:moveTo>
                <a:lnTo>
                  <a:pt x="628650" y="6477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6" name="text-29">
            <a:extLst xmlns:a="http://schemas.openxmlformats.org/drawingml/2006/main">
              <a:ext uri="{FF2B5EF4-FFF2-40B4-BE49-F238E27FC236}">
                <a16:creationId xmlns:a16="http://schemas.microsoft.com/office/drawing/2014/main" id="{51252040-78B1-488D-B54C-58D8F994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项目与搬迁</a:t>
            </a:r>
          </a:p>
        </p:txBody>
      </p:sp>
      <p:sp>
        <p:nvSpPr>
          <p:cNvPr id="17" name="text-30">
            <a:extLst xmlns:a="http://schemas.openxmlformats.org/drawingml/2006/main">
              <a:ext uri="{FF2B5EF4-FFF2-40B4-BE49-F238E27FC236}">
                <a16:creationId xmlns:a16="http://schemas.microsoft.com/office/drawing/2014/main" id="{25DFBE57-6CA0-4823-BBB1-39F6092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特殊项目所需的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财产与设备</a:t>
            </a:r>
          </a:p>
        </p:txBody>
      </p:sp>
      <p:sp>
        <p:nvSpPr>
          <p:cNvPr id="18" name="text-31">
            <a:extLst xmlns:a="http://schemas.openxmlformats.org/drawingml/2006/main">
              <a:ext uri="{FF2B5EF4-FFF2-40B4-BE49-F238E27FC236}">
                <a16:creationId xmlns:a16="http://schemas.microsoft.com/office/drawing/2014/main" id="{3D7B1FFD-889D-40EB-9EF5-09AD5CC2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我们从客户需求和货物参数入手</a:t>
            </a:r>
          </a:p>
        </p:txBody>
      </p:sp>
    </p:spTree>
    <p:extLst>
      <p:ext uri="{BB962C8B-B14F-4D97-AF65-F5344CB8AC3E}">
        <p14:creationId xmlns:p14="http://schemas.microsoft.com/office/powerpoint/2010/main" val="202012017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主要运输方式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F3D12C98-2E46-4E75-9632-746A42C6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47A4F-EAC4-485C-9182-F23E65B06D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b817020b04ea3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5">
            <a:extLst xmlns:a="http://schemas.openxmlformats.org/drawingml/2006/main">
              <a:ext uri="{FF2B5EF4-FFF2-40B4-BE49-F238E27FC236}">
                <a16:creationId xmlns:a16="http://schemas.microsoft.com/office/drawing/2014/main" id="{4A3B2B65-4198-40DF-A9A4-EA492CCD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公路运输</a:t>
            </a:r>
          </a:p>
        </p:txBody>
      </p:sp>
      <p:sp>
        <p:nvSpPr>
          <p:cNvPr id="5" name="site-text-6">
            <a:extLst xmlns:a="http://schemas.openxmlformats.org/drawingml/2006/main">
              <a:ext uri="{FF2B5EF4-FFF2-40B4-BE49-F238E27FC236}">
                <a16:creationId xmlns:a16="http://schemas.microsoft.com/office/drawing/2014/main" id="{14FC6117-4353-4BB6-9D7D-C3E087DA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从发货人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到收货人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9AEA03-80DD-48D7-8259-D5BD861F22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1d689edeb4126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7">
            <a:extLst xmlns:a="http://schemas.openxmlformats.org/drawingml/2006/main">
              <a:ext uri="{FF2B5EF4-FFF2-40B4-BE49-F238E27FC236}">
                <a16:creationId xmlns:a16="http://schemas.microsoft.com/office/drawing/2014/main" id="{92C869B9-FACA-4F1F-AB43-166B45C2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航空运输</a:t>
            </a:r>
          </a:p>
        </p:txBody>
      </p:sp>
      <p:sp>
        <p:nvSpPr>
          <p:cNvPr id="8" name="site-text-8">
            <a:extLst xmlns:a="http://schemas.openxmlformats.org/drawingml/2006/main">
              <a:ext uri="{FF2B5EF4-FFF2-40B4-BE49-F238E27FC236}">
                <a16:creationId xmlns:a16="http://schemas.microsoft.com/office/drawing/2014/main" id="{00565AB5-69F1-4888-A728-E94083F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适用于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紧急货运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041ACD-7DC4-43C8-817C-D16C5FBBC3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84f168bb84ffc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9">
            <a:extLst xmlns:a="http://schemas.openxmlformats.org/drawingml/2006/main">
              <a:ext uri="{FF2B5EF4-FFF2-40B4-BE49-F238E27FC236}">
                <a16:creationId xmlns:a16="http://schemas.microsoft.com/office/drawing/2014/main" id="{FE7CF6D4-869E-4ED2-9348-0FC8A967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集装箱运输</a:t>
            </a:r>
          </a:p>
        </p:txBody>
      </p:sp>
      <p:sp>
        <p:nvSpPr>
          <p:cNvPr id="11" name="site-text-10">
            <a:extLst xmlns:a="http://schemas.openxmlformats.org/drawingml/2006/main">
              <a:ext uri="{FF2B5EF4-FFF2-40B4-BE49-F238E27FC236}">
                <a16:creationId xmlns:a16="http://schemas.microsoft.com/office/drawing/2014/main" id="{4C9B59B7-DED6-4214-AD72-006A546F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大批量货物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与长途运输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44D4F7-6A36-4BB9-B704-09030D526B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833f409e440f8"/>
          <a:srcRect xmlns:a="http://schemas.openxmlformats.org/drawingml/2006/main" l="17273" t="0" r="172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11">
            <a:extLst xmlns:a="http://schemas.openxmlformats.org/drawingml/2006/main">
              <a:ext uri="{FF2B5EF4-FFF2-40B4-BE49-F238E27FC236}">
                <a16:creationId xmlns:a16="http://schemas.microsoft.com/office/drawing/2014/main" id="{983F6289-A828-466F-A462-FBD6056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多式联运</a:t>
            </a:r>
          </a:p>
        </p:txBody>
      </p:sp>
      <p:sp>
        <p:nvSpPr>
          <p:cNvPr id="14" name="site-text-12">
            <a:extLst xmlns:a="http://schemas.openxmlformats.org/drawingml/2006/main">
              <a:ext uri="{FF2B5EF4-FFF2-40B4-BE49-F238E27FC236}">
                <a16:creationId xmlns:a16="http://schemas.microsoft.com/office/drawing/2014/main" id="{9E5DDEF0-A390-4CAF-9E65-BFB11740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组合使用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多种运输方式</a:t>
            </a:r>
          </a:p>
        </p:txBody>
      </p:sp>
      <p:sp>
        <p:nvSpPr>
          <p:cNvPr id="15" name="site-text-13">
            <a:extLst xmlns:a="http://schemas.openxmlformats.org/drawingml/2006/main">
              <a:ext uri="{FF2B5EF4-FFF2-40B4-BE49-F238E27FC236}">
                <a16:creationId xmlns:a16="http://schemas.microsoft.com/office/drawing/2014/main" id="{822EA079-B6DE-4FB6-894B-EFB013C2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核查路线和发运条件后选择运输方式</a:t>
            </a:r>
          </a:p>
        </p:txBody>
      </p:sp>
    </p:spTree>
    <p:extLst>
      <p:ext uri="{BB962C8B-B14F-4D97-AF65-F5344CB8AC3E}">
        <p14:creationId xmlns:p14="http://schemas.microsoft.com/office/powerpoint/2010/main" val="191912768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特殊货物要求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F76A6127-CDD9-42A4-9066-1C9ECA8B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5E19F-E58F-4012-912B-53F252157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0d9b5abe742aa"/>
          <a:srcRect xmlns:a="http://schemas.openxmlformats.org/drawingml/2006/main" l="16492" t="0" r="164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15">
            <a:extLst xmlns:a="http://schemas.openxmlformats.org/drawingml/2006/main">
              <a:ext uri="{FF2B5EF4-FFF2-40B4-BE49-F238E27FC236}">
                <a16:creationId xmlns:a16="http://schemas.microsoft.com/office/drawing/2014/main" id="{C30BCBC8-B9D8-4D52-9AA4-BB11B143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超限货物</a:t>
            </a:r>
          </a:p>
        </p:txBody>
      </p:sp>
      <p:sp>
        <p:nvSpPr>
          <p:cNvPr id="5" name="site-text-16">
            <a:extLst xmlns:a="http://schemas.openxmlformats.org/drawingml/2006/main">
              <a:ext uri="{FF2B5EF4-FFF2-40B4-BE49-F238E27FC236}">
                <a16:creationId xmlns:a16="http://schemas.microsoft.com/office/drawing/2014/main" id="{7EE333FE-DC04-45E3-88D1-3DC51E1B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尺寸、重量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与限制条件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A59B4-9F92-4004-A4F1-03E8A25779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ce9f33a5a4c92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17">
            <a:extLst xmlns:a="http://schemas.openxmlformats.org/drawingml/2006/main">
              <a:ext uri="{FF2B5EF4-FFF2-40B4-BE49-F238E27FC236}">
                <a16:creationId xmlns:a16="http://schemas.microsoft.com/office/drawing/2014/main" id="{33CA00B4-02E8-40BE-B3C7-F203CE0A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冷藏运输</a:t>
            </a:r>
          </a:p>
        </p:txBody>
      </p:sp>
      <p:sp>
        <p:nvSpPr>
          <p:cNvPr id="8" name="site-text-18">
            <a:extLst xmlns:a="http://schemas.openxmlformats.org/drawingml/2006/main">
              <a:ext uri="{FF2B5EF4-FFF2-40B4-BE49-F238E27FC236}">
                <a16:creationId xmlns:a16="http://schemas.microsoft.com/office/drawing/2014/main" id="{76CACADC-5F14-4EDA-9B18-9E9EFA68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双方约定的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温度条件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4F6F2-8F21-43E9-97BB-472FB959ED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53d70e8db24960"/>
          <a:srcRect xmlns:a="http://schemas.openxmlformats.org/drawingml/2006/main" l="17196" t="0" r="171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19">
            <a:extLst xmlns:a="http://schemas.openxmlformats.org/drawingml/2006/main">
              <a:ext uri="{FF2B5EF4-FFF2-40B4-BE49-F238E27FC236}">
                <a16:creationId xmlns:a16="http://schemas.microsoft.com/office/drawing/2014/main" id="{A785E427-E5A2-44EF-B4E3-D8A178CD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危险品</a:t>
            </a:r>
          </a:p>
        </p:txBody>
      </p:sp>
      <p:sp>
        <p:nvSpPr>
          <p:cNvPr id="11" name="site-text-20">
            <a:extLst xmlns:a="http://schemas.openxmlformats.org/drawingml/2006/main">
              <a:ext uri="{FF2B5EF4-FFF2-40B4-BE49-F238E27FC236}">
                <a16:creationId xmlns:a16="http://schemas.microsoft.com/office/drawing/2014/main" id="{D871B040-36E9-4136-A671-83B0DD14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危险类别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与包装要求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29FCE-AD79-4AF3-9DAC-8AB7C1786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1fc00d82b94ec5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21">
            <a:extLst xmlns:a="http://schemas.openxmlformats.org/drawingml/2006/main">
              <a:ext uri="{FF2B5EF4-FFF2-40B4-BE49-F238E27FC236}">
                <a16:creationId xmlns:a16="http://schemas.microsoft.com/office/drawing/2014/main" id="{504048C2-7209-4A05-9FF9-335DD129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设备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与机床</a:t>
            </a:r>
          </a:p>
        </p:txBody>
      </p:sp>
      <p:sp>
        <p:nvSpPr>
          <p:cNvPr id="14" name="site-text-22">
            <a:extLst xmlns:a="http://schemas.openxmlformats.org/drawingml/2006/main">
              <a:ext uri="{FF2B5EF4-FFF2-40B4-BE49-F238E27FC236}">
                <a16:creationId xmlns:a16="http://schemas.microsoft.com/office/drawing/2014/main" id="{F82A543F-9297-42B1-8541-97578F0C8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装载、包装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与加固</a:t>
            </a:r>
          </a:p>
        </p:txBody>
      </p:sp>
      <p:sp>
        <p:nvSpPr>
          <p:cNvPr id="15" name="site-text-23">
            <a:extLst xmlns:a="http://schemas.openxmlformats.org/drawingml/2006/main">
              <a:ext uri="{FF2B5EF4-FFF2-40B4-BE49-F238E27FC236}">
                <a16:creationId xmlns:a16="http://schemas.microsoft.com/office/drawing/2014/main" id="{D520B090-B753-4463-A02D-8B109EB7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根据所提供的货物资料确认运输可行性</a:t>
            </a:r>
          </a:p>
        </p:txBody>
      </p:sp>
    </p:spTree>
    <p:extLst>
      <p:ext uri="{BB962C8B-B14F-4D97-AF65-F5344CB8AC3E}">
        <p14:creationId xmlns:p14="http://schemas.microsoft.com/office/powerpoint/2010/main" val="28557573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设备与机床运输</a:t>
            </a:r>
          </a:p>
        </p:txBody>
      </p:sp>
      <p:sp>
        <p:nvSpPr>
          <p:cNvPr id="2" name="page-65">
            <a:extLst xmlns:a="http://schemas.openxmlformats.org/drawingml/2006/main">
              <a:ext uri="{FF2B5EF4-FFF2-40B4-BE49-F238E27FC236}">
                <a16:creationId xmlns:a16="http://schemas.microsoft.com/office/drawing/2014/main" id="{88327FC3-1837-4075-B01D-7B40CB0A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4" name="text-67">
            <a:extLst xmlns:a="http://schemas.openxmlformats.org/drawingml/2006/main">
              <a:ext uri="{FF2B5EF4-FFF2-40B4-BE49-F238E27FC236}">
                <a16:creationId xmlns:a16="http://schemas.microsoft.com/office/drawing/2014/main" id="{B928BA32-302A-4400-B1A9-049AF483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76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8D298888-F39F-47BC-B98A-DF9D71BB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076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尺寸与重量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CA0F325F-D42F-4DA3-AE3E-E1F6CCCC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476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每件货物的参数及重心位置</a:t>
            </a:r>
          </a:p>
        </p:txBody>
      </p:sp>
      <p:sp>
        <p:nvSpPr>
          <p:cNvPr id="7" name="text-70">
            <a:extLst xmlns:a="http://schemas.openxmlformats.org/drawingml/2006/main">
              <a:ext uri="{FF2B5EF4-FFF2-40B4-BE49-F238E27FC236}">
                <a16:creationId xmlns:a16="http://schemas.microsoft.com/office/drawing/2014/main" id="{44E00F86-3362-4BEC-BCAC-08FD6F74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71E908F7-880A-4052-95DA-92379BDE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028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装载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E80A668C-D87F-4803-96D0-2792BF48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429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装卸设备、吊点与现场通行条件</a:t>
            </a:r>
          </a:p>
        </p:txBody>
      </p:sp>
      <p:sp>
        <p:nvSpPr>
          <p:cNvPr id="10" name="text-73">
            <a:extLst xmlns:a="http://schemas.openxmlformats.org/drawingml/2006/main">
              <a:ext uri="{FF2B5EF4-FFF2-40B4-BE49-F238E27FC236}">
                <a16:creationId xmlns:a16="http://schemas.microsoft.com/office/drawing/2014/main" id="{6BEDC63E-6931-4E83-92C5-6A5C5570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81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B0BF96BF-2FD2-4ED5-BA97-56122F81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981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防护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DA3FC55A-C70A-409A-B1A5-55FCC386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381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包装、加固及敏感部件</a:t>
            </a:r>
          </a:p>
        </p:txBody>
      </p:sp>
      <p:sp>
        <p:nvSpPr>
          <p:cNvPr id="13" name="text-76">
            <a:extLst xmlns:a="http://schemas.openxmlformats.org/drawingml/2006/main">
              <a:ext uri="{FF2B5EF4-FFF2-40B4-BE49-F238E27FC236}">
                <a16:creationId xmlns:a16="http://schemas.microsoft.com/office/drawing/2014/main" id="{1A597601-D94F-4708-8695-16CA0AB6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33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4" name="text-77">
            <a:extLst xmlns:a="http://schemas.openxmlformats.org/drawingml/2006/main">
              <a:ext uri="{FF2B5EF4-FFF2-40B4-BE49-F238E27FC236}">
                <a16:creationId xmlns:a16="http://schemas.microsoft.com/office/drawing/2014/main" id="{97E0FF6C-B8C1-4BC8-ABA0-13EFB235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33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路线</a:t>
            </a:r>
          </a:p>
        </p:txBody>
      </p:sp>
      <p:sp>
        <p:nvSpPr>
          <p:cNvPr id="15" name="text-78">
            <a:extLst xmlns:a="http://schemas.openxmlformats.org/drawingml/2006/main">
              <a:ext uri="{FF2B5EF4-FFF2-40B4-BE49-F238E27FC236}">
                <a16:creationId xmlns:a16="http://schemas.microsoft.com/office/drawing/2014/main" id="{4E4525CB-05FD-40DD-A2FA-9573F17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334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各路段的限制与运输条件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F2EEED-D0EB-42A9-A524-B65A572D40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8be0321af45b4"/>
          <a:srcRect xmlns:a="http://schemas.openxmlformats.org/drawingml/2006/main" l="19463" t="0" r="194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400300"/>
            <a:ext cx="3467100" cy="2838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3153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运输前后的配套服务</a:t>
            </a:r>
          </a:p>
        </p:txBody>
      </p:sp>
      <p:sp>
        <p:nvSpPr>
          <p:cNvPr id="2" name="page-24">
            <a:extLst xmlns:a="http://schemas.openxmlformats.org/drawingml/2006/main">
              <a:ext uri="{FF2B5EF4-FFF2-40B4-BE49-F238E27FC236}">
                <a16:creationId xmlns:a16="http://schemas.microsoft.com/office/drawing/2014/main" id="{29319BB0-F8CB-4452-ACAA-CBF07251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ED1FA8-40D5-4E82-9EC5-371EFAB21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2e5a413cc456c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25">
            <a:extLst xmlns:a="http://schemas.openxmlformats.org/drawingml/2006/main">
              <a:ext uri="{FF2B5EF4-FFF2-40B4-BE49-F238E27FC236}">
                <a16:creationId xmlns:a16="http://schemas.microsoft.com/office/drawing/2014/main" id="{485D2A72-4342-4CE7-825E-57E67079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集货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仓库</a:t>
            </a:r>
          </a:p>
        </p:txBody>
      </p:sp>
      <p:sp>
        <p:nvSpPr>
          <p:cNvPr id="5" name="site-text-26">
            <a:extLst xmlns:a="http://schemas.openxmlformats.org/drawingml/2006/main">
              <a:ext uri="{FF2B5EF4-FFF2-40B4-BE49-F238E27FC236}">
                <a16:creationId xmlns:a16="http://schemas.microsoft.com/office/drawing/2014/main" id="{7C409E93-E14F-44AD-BD95-5DFAE946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汇集不同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供应商的货物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AEB6F-8267-4E8A-9D2D-E7891B2D16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ef50ac61540c6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27">
            <a:extLst xmlns:a="http://schemas.openxmlformats.org/drawingml/2006/main">
              <a:ext uri="{FF2B5EF4-FFF2-40B4-BE49-F238E27FC236}">
                <a16:creationId xmlns:a16="http://schemas.microsoft.com/office/drawing/2014/main" id="{BC26F353-4227-4269-8DEA-4F7800D5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货运代理</a:t>
            </a:r>
          </a:p>
        </p:txBody>
      </p:sp>
      <p:sp>
        <p:nvSpPr>
          <p:cNvPr id="8" name="site-text-28">
            <a:extLst xmlns:a="http://schemas.openxmlformats.org/drawingml/2006/main">
              <a:ext uri="{FF2B5EF4-FFF2-40B4-BE49-F238E27FC236}">
                <a16:creationId xmlns:a16="http://schemas.microsoft.com/office/drawing/2014/main" id="{F151396D-34E4-4B37-B916-138708CD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协调运输参与方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与各个环节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89B15D-CB59-4C7D-9BD4-9FDED271AB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839df6f004cca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29">
            <a:extLst xmlns:a="http://schemas.openxmlformats.org/drawingml/2006/main">
              <a:ext uri="{FF2B5EF4-FFF2-40B4-BE49-F238E27FC236}">
                <a16:creationId xmlns:a16="http://schemas.microsoft.com/office/drawing/2014/main" id="{048BBB63-6825-4AA0-B82E-1BA82B19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拼货运输</a:t>
            </a:r>
          </a:p>
        </p:txBody>
      </p:sp>
      <p:sp>
        <p:nvSpPr>
          <p:cNvPr id="11" name="site-text-30">
            <a:extLst xmlns:a="http://schemas.openxmlformats.org/drawingml/2006/main">
              <a:ext uri="{FF2B5EF4-FFF2-40B4-BE49-F238E27FC236}">
                <a16:creationId xmlns:a16="http://schemas.microsoft.com/office/drawing/2014/main" id="{D14923ED-8E18-49C1-9AEF-6E8A62F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无需单独安排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卡车或集装箱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06C6DC-83A2-43C9-8180-459D60150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035a7ec8794b02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31">
            <a:extLst xmlns:a="http://schemas.openxmlformats.org/drawingml/2006/main">
              <a:ext uri="{FF2B5EF4-FFF2-40B4-BE49-F238E27FC236}">
                <a16:creationId xmlns:a16="http://schemas.microsoft.com/office/drawing/2014/main" id="{E6F818B5-28FF-41DE-AA84-65BC413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搬迁</a:t>
            </a:r>
          </a:p>
        </p:txBody>
      </p:sp>
      <p:sp>
        <p:nvSpPr>
          <p:cNvPr id="14" name="site-text-32">
            <a:extLst xmlns:a="http://schemas.openxmlformats.org/drawingml/2006/main">
              <a:ext uri="{FF2B5EF4-FFF2-40B4-BE49-F238E27FC236}">
                <a16:creationId xmlns:a16="http://schemas.microsoft.com/office/drawing/2014/main" id="{4023EBF3-ACAF-4AEC-81D8-530CB26E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家具、家电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及个人物品</a:t>
            </a:r>
          </a:p>
        </p:txBody>
      </p:sp>
      <p:sp>
        <p:nvSpPr>
          <p:cNvPr id="15" name="site-text-33">
            <a:extLst xmlns:a="http://schemas.openxmlformats.org/drawingml/2006/main">
              <a:ext uri="{FF2B5EF4-FFF2-40B4-BE49-F238E27FC236}">
                <a16:creationId xmlns:a16="http://schemas.microsoft.com/office/drawing/2014/main" id="{803F5A39-616E-48E3-AE72-602099F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根据客户需求协商具体服务内容</a:t>
            </a:r>
          </a:p>
        </p:txBody>
      </p:sp>
    </p:spTree>
    <p:extLst>
      <p:ext uri="{BB962C8B-B14F-4D97-AF65-F5344CB8AC3E}">
        <p14:creationId xmlns:p14="http://schemas.microsoft.com/office/powerpoint/2010/main" val="71085254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通往哈萨克斯坦的路线</a:t>
            </a:r>
          </a:p>
        </p:txBody>
      </p:sp>
      <p:sp>
        <p:nvSpPr>
          <p:cNvPr id="2" name="page-96">
            <a:extLst xmlns:a="http://schemas.openxmlformats.org/drawingml/2006/main">
              <a:ext uri="{FF2B5EF4-FFF2-40B4-BE49-F238E27FC236}">
                <a16:creationId xmlns:a16="http://schemas.microsoft.com/office/drawing/2014/main" id="{37CA6761-514C-49C5-8261-B113B3CD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07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FBB78368-A023-46B7-90AF-2FAF4844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中国</a:t>
            </a:r>
          </a:p>
        </p:txBody>
      </p:sp>
      <p:sp>
        <p:nvSpPr>
          <p:cNvPr id="4" name="rule-98">
            <a:extLst xmlns:a="http://schemas.openxmlformats.org/drawingml/2006/main">
              <a:ext uri="{FF2B5EF4-FFF2-40B4-BE49-F238E27FC236}">
                <a16:creationId xmlns:a16="http://schemas.microsoft.com/office/drawing/2014/main" id="{B6AE22DE-E1C6-4B52-997A-9095D9B0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240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5" name="text-99">
            <a:extLst xmlns:a="http://schemas.openxmlformats.org/drawingml/2006/main">
              <a:ext uri="{FF2B5EF4-FFF2-40B4-BE49-F238E27FC236}">
                <a16:creationId xmlns:a16="http://schemas.microsoft.com/office/drawing/2014/main" id="{816BBF44-E451-4FE9-84EF-9C14E619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土耳其</a:t>
            </a:r>
          </a:p>
        </p:txBody>
      </p:sp>
      <p:sp>
        <p:nvSpPr>
          <p:cNvPr id="6" name="rule-100">
            <a:extLst xmlns:a="http://schemas.openxmlformats.org/drawingml/2006/main">
              <a:ext uri="{FF2B5EF4-FFF2-40B4-BE49-F238E27FC236}">
                <a16:creationId xmlns:a16="http://schemas.microsoft.com/office/drawing/2014/main" id="{CE4B1D38-DA4A-4801-8717-7AC0D2B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098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7" name="text-101">
            <a:extLst xmlns:a="http://schemas.openxmlformats.org/drawingml/2006/main">
              <a:ext uri="{FF2B5EF4-FFF2-40B4-BE49-F238E27FC236}">
                <a16:creationId xmlns:a16="http://schemas.microsoft.com/office/drawing/2014/main" id="{93AAD998-5103-4447-BF71-3CAB3627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欧洲</a:t>
            </a:r>
          </a:p>
        </p:txBody>
      </p:sp>
      <p:sp>
        <p:nvSpPr>
          <p:cNvPr id="8" name="rule-102">
            <a:extLst xmlns:a="http://schemas.openxmlformats.org/drawingml/2006/main">
              <a:ext uri="{FF2B5EF4-FFF2-40B4-BE49-F238E27FC236}">
                <a16:creationId xmlns:a16="http://schemas.microsoft.com/office/drawing/2014/main" id="{5EC49394-B386-404C-8927-E6B3E9F8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0956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D2F08B4F-B208-4797-8269-155EDB3D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俄罗斯</a:t>
            </a:r>
          </a:p>
        </p:txBody>
      </p:sp>
      <p:sp>
        <p:nvSpPr>
          <p:cNvPr id="10" name="rule-104">
            <a:extLst xmlns:a="http://schemas.openxmlformats.org/drawingml/2006/main">
              <a:ext uri="{FF2B5EF4-FFF2-40B4-BE49-F238E27FC236}">
                <a16:creationId xmlns:a16="http://schemas.microsoft.com/office/drawing/2014/main" id="{1BCF157F-B2C4-47CB-954D-7866845D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8140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05">
            <a:extLst xmlns:a="http://schemas.openxmlformats.org/drawingml/2006/main">
              <a:ext uri="{FF2B5EF4-FFF2-40B4-BE49-F238E27FC236}">
                <a16:creationId xmlns:a16="http://schemas.microsoft.com/office/drawing/2014/main" id="{B8F630A9-0A33-4A2F-BC6F-B0850841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乌兹别克斯坦</a:t>
            </a:r>
          </a:p>
        </p:txBody>
      </p:sp>
      <p:sp>
        <p:nvSpPr>
          <p:cNvPr id="12" name="rule-106">
            <a:extLst xmlns:a="http://schemas.openxmlformats.org/drawingml/2006/main">
              <a:ext uri="{FF2B5EF4-FFF2-40B4-BE49-F238E27FC236}">
                <a16:creationId xmlns:a16="http://schemas.microsoft.com/office/drawing/2014/main" id="{ACB77307-72AF-4905-B60E-DD2615C0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671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3" name="text-107">
            <a:extLst xmlns:a="http://schemas.openxmlformats.org/drawingml/2006/main">
              <a:ext uri="{FF2B5EF4-FFF2-40B4-BE49-F238E27FC236}">
                <a16:creationId xmlns:a16="http://schemas.microsoft.com/office/drawing/2014/main" id="{AF32188D-A9F5-4EC4-A77F-B2E263CF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719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韩国</a:t>
            </a:r>
          </a:p>
        </p:txBody>
      </p:sp>
      <p:sp>
        <p:nvSpPr>
          <p:cNvPr id="14" name="rule-108">
            <a:extLst xmlns:a="http://schemas.openxmlformats.org/drawingml/2006/main">
              <a:ext uri="{FF2B5EF4-FFF2-40B4-BE49-F238E27FC236}">
                <a16:creationId xmlns:a16="http://schemas.microsoft.com/office/drawing/2014/main" id="{D7DA5536-C9A9-49FD-ADC8-E3505860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5" name="text-109">
            <a:extLst xmlns:a="http://schemas.openxmlformats.org/drawingml/2006/main">
              <a:ext uri="{FF2B5EF4-FFF2-40B4-BE49-F238E27FC236}">
                <a16:creationId xmlns:a16="http://schemas.microsoft.com/office/drawing/2014/main" id="{47097392-F43F-42E5-BDCE-329E8DF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阿联酋</a:t>
            </a:r>
          </a:p>
        </p:txBody>
      </p:sp>
      <p:sp>
        <p:nvSpPr>
          <p:cNvPr id="16" name="rule-110">
            <a:extLst xmlns:a="http://schemas.openxmlformats.org/drawingml/2006/main">
              <a:ext uri="{FF2B5EF4-FFF2-40B4-BE49-F238E27FC236}">
                <a16:creationId xmlns:a16="http://schemas.microsoft.com/office/drawing/2014/main" id="{51776B88-EA3C-4C78-BDC3-52BC9035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387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7" name="rule-111">
            <a:extLst xmlns:a="http://schemas.openxmlformats.org/drawingml/2006/main">
              <a:ext uri="{FF2B5EF4-FFF2-40B4-BE49-F238E27FC236}">
                <a16:creationId xmlns:a16="http://schemas.microsoft.com/office/drawing/2014/main" id="{E8BED486-A015-487D-BB0C-7515E807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124075"/>
            <a:ext cx="9525" cy="29146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18" name="rule-112">
            <a:extLst xmlns:a="http://schemas.openxmlformats.org/drawingml/2006/main">
              <a:ext uri="{FF2B5EF4-FFF2-40B4-BE49-F238E27FC236}">
                <a16:creationId xmlns:a16="http://schemas.microsoft.com/office/drawing/2014/main" id="{D356ACF0-8C70-4DAB-AAE7-CD2D21EA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590925"/>
            <a:ext cx="146685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9" name="shape-113">
            <a:extLst xmlns:a="http://schemas.openxmlformats.org/drawingml/2006/main">
              <a:ext uri="{FF2B5EF4-FFF2-40B4-BE49-F238E27FC236}">
                <a16:creationId xmlns:a16="http://schemas.microsoft.com/office/drawing/2014/main" id="{A5A5F945-53EC-4C58-B833-A189ED64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8125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20" name="text-114">
            <a:extLst xmlns:a="http://schemas.openxmlformats.org/drawingml/2006/main">
              <a:ext uri="{FF2B5EF4-FFF2-40B4-BE49-F238E27FC236}">
                <a16:creationId xmlns:a16="http://schemas.microsoft.com/office/drawing/2014/main" id="{697BFEC6-B246-46FD-BDA6-725BC222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333750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2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哈萨克斯坦</a:t>
            </a:r>
          </a:p>
        </p:txBody>
      </p:sp>
      <p:sp>
        <p:nvSpPr>
          <p:cNvPr id="21" name="text-115">
            <a:extLst xmlns:a="http://schemas.openxmlformats.org/drawingml/2006/main">
              <a:ext uri="{FF2B5EF4-FFF2-40B4-BE49-F238E27FC236}">
                <a16:creationId xmlns:a16="http://schemas.microsoft.com/office/drawing/2014/main" id="{307E1F61-AD7C-4A5D-AE74-B80EA5C9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486025"/>
            <a:ext cx="228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阿拉木图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阿斯塔纳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奇姆肯特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其他城市与地区</a:t>
            </a:r>
          </a:p>
        </p:txBody>
      </p:sp>
      <p:sp>
        <p:nvSpPr>
          <p:cNvPr id="22" name="text-116">
            <a:extLst xmlns:a="http://schemas.openxmlformats.org/drawingml/2006/main">
              <a:ext uri="{FF2B5EF4-FFF2-40B4-BE49-F238E27FC236}">
                <a16:creationId xmlns:a16="http://schemas.microsoft.com/office/drawing/2014/main" id="{8C90C7B8-EBE0-4B64-BDF3-F1FF1F2D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逐项核实路线方案与过境运输的可行性</a:t>
            </a:r>
          </a:p>
        </p:txBody>
      </p:sp>
    </p:spTree>
    <p:extLst>
      <p:ext uri="{BB962C8B-B14F-4D97-AF65-F5344CB8AC3E}">
        <p14:creationId xmlns:p14="http://schemas.microsoft.com/office/powerpoint/2010/main" val="158018569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运输的五个阶段</a:t>
            </a:r>
          </a:p>
        </p:txBody>
      </p:sp>
      <p:sp>
        <p:nvSpPr>
          <p:cNvPr id="2" name="page-117">
            <a:extLst xmlns:a="http://schemas.openxmlformats.org/drawingml/2006/main">
              <a:ext uri="{FF2B5EF4-FFF2-40B4-BE49-F238E27FC236}">
                <a16:creationId xmlns:a16="http://schemas.microsoft.com/office/drawing/2014/main" id="{0421293C-B431-4613-B870-717EDEE6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rPr>
              <a:t>08</a:t>
            </a:r>
          </a:p>
        </p:txBody>
      </p:sp>
      <p:sp>
        <p:nvSpPr>
          <p:cNvPr id="3" name="rule-118">
            <a:extLst xmlns:a="http://schemas.openxmlformats.org/drawingml/2006/main">
              <a:ext uri="{FF2B5EF4-FFF2-40B4-BE49-F238E27FC236}">
                <a16:creationId xmlns:a16="http://schemas.microsoft.com/office/drawing/2014/main" id="{BD384E36-BB07-41F2-8059-EC0760F3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14625"/>
            <a:ext cx="9906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A68A54"/>
            </a:solidFill>
            <a:prstDash val="solid"/>
          </a:ln>
        </p:spPr>
      </p:sp>
      <p:sp>
        <p:nvSpPr>
          <p:cNvPr id="4" name="shape-119">
            <a:extLst xmlns:a="http://schemas.openxmlformats.org/drawingml/2006/main">
              <a:ext uri="{FF2B5EF4-FFF2-40B4-BE49-F238E27FC236}">
                <a16:creationId xmlns:a16="http://schemas.microsoft.com/office/drawing/2014/main" id="{4D25C87C-7082-4E50-9F9A-06A2830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5" name="text-120">
            <a:extLst xmlns:a="http://schemas.openxmlformats.org/drawingml/2006/main">
              <a:ext uri="{FF2B5EF4-FFF2-40B4-BE49-F238E27FC236}">
                <a16:creationId xmlns:a16="http://schemas.microsoft.com/office/drawing/2014/main" id="{FAF86CCE-F9A2-4720-B231-379DE5F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1</a:t>
            </a:r>
          </a:p>
        </p:txBody>
      </p:sp>
      <p:sp>
        <p:nvSpPr>
          <p:cNvPr id="6" name="text-121">
            <a:extLst xmlns:a="http://schemas.openxmlformats.org/drawingml/2006/main">
              <a:ext uri="{FF2B5EF4-FFF2-40B4-BE49-F238E27FC236}">
                <a16:creationId xmlns:a16="http://schemas.microsoft.com/office/drawing/2014/main" id="{811421A4-CAAD-4F85-803A-F6287B9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提交需求</a:t>
            </a:r>
          </a:p>
        </p:txBody>
      </p:sp>
      <p:sp>
        <p:nvSpPr>
          <p:cNvPr id="7" name="text-122">
            <a:extLst xmlns:a="http://schemas.openxmlformats.org/drawingml/2006/main">
              <a:ext uri="{FF2B5EF4-FFF2-40B4-BE49-F238E27FC236}">
                <a16:creationId xmlns:a16="http://schemas.microsoft.com/office/drawing/2014/main" id="{61F69B81-9E8A-43FA-A732-4E5C9140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路线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与货物参数</a:t>
            </a:r>
          </a:p>
        </p:txBody>
      </p:sp>
      <p:sp>
        <p:nvSpPr>
          <p:cNvPr id="8" name="shape-123">
            <a:extLst xmlns:a="http://schemas.openxmlformats.org/drawingml/2006/main">
              <a:ext uri="{FF2B5EF4-FFF2-40B4-BE49-F238E27FC236}">
                <a16:creationId xmlns:a16="http://schemas.microsoft.com/office/drawing/2014/main" id="{96D7ED72-9A8C-4608-9C3F-B2583D7D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9" name="text-124">
            <a:extLst xmlns:a="http://schemas.openxmlformats.org/drawingml/2006/main">
              <a:ext uri="{FF2B5EF4-FFF2-40B4-BE49-F238E27FC236}">
                <a16:creationId xmlns:a16="http://schemas.microsoft.com/office/drawing/2014/main" id="{C49E75BC-6E86-4375-AF7B-5A9CDAA9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10" name="text-125">
            <a:extLst xmlns:a="http://schemas.openxmlformats.org/drawingml/2006/main">
              <a:ext uri="{FF2B5EF4-FFF2-40B4-BE49-F238E27FC236}">
                <a16:creationId xmlns:a16="http://schemas.microsoft.com/office/drawing/2014/main" id="{5F187BE4-4D2A-4328-A1AB-CF6FC173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方案规划</a:t>
            </a:r>
          </a:p>
        </p:txBody>
      </p:sp>
      <p:sp>
        <p:nvSpPr>
          <p:cNvPr id="11" name="text-126">
            <a:extLst xmlns:a="http://schemas.openxmlformats.org/drawingml/2006/main">
              <a:ext uri="{FF2B5EF4-FFF2-40B4-BE49-F238E27FC236}">
                <a16:creationId xmlns:a16="http://schemas.microsoft.com/office/drawing/2014/main" id="{5F5016EB-6471-462A-ACC6-0C8B4975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运输方式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与限制条件</a:t>
            </a:r>
          </a:p>
        </p:txBody>
      </p:sp>
      <p:sp>
        <p:nvSpPr>
          <p:cNvPr id="12" name="shape-127">
            <a:extLst xmlns:a="http://schemas.openxmlformats.org/drawingml/2006/main">
              <a:ext uri="{FF2B5EF4-FFF2-40B4-BE49-F238E27FC236}">
                <a16:creationId xmlns:a16="http://schemas.microsoft.com/office/drawing/2014/main" id="{447BFA48-7AB5-42F3-B488-DAFAF726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3" name="text-128">
            <a:extLst xmlns:a="http://schemas.openxmlformats.org/drawingml/2006/main">
              <a:ext uri="{FF2B5EF4-FFF2-40B4-BE49-F238E27FC236}">
                <a16:creationId xmlns:a16="http://schemas.microsoft.com/office/drawing/2014/main" id="{BCE8EA2C-A694-44F1-AAC8-EE5F348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3</a:t>
            </a:r>
          </a:p>
        </p:txBody>
      </p:sp>
      <p:sp>
        <p:nvSpPr>
          <p:cNvPr id="14" name="text-129">
            <a:extLst xmlns:a="http://schemas.openxmlformats.org/drawingml/2006/main">
              <a:ext uri="{FF2B5EF4-FFF2-40B4-BE49-F238E27FC236}">
                <a16:creationId xmlns:a16="http://schemas.microsoft.com/office/drawing/2014/main" id="{5442282D-1112-4DCF-90CB-9EAF54C9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商定条款</a:t>
            </a:r>
          </a:p>
        </p:txBody>
      </p:sp>
      <p:sp>
        <p:nvSpPr>
          <p:cNvPr id="15" name="text-130">
            <a:extLst xmlns:a="http://schemas.openxmlformats.org/drawingml/2006/main">
              <a:ext uri="{FF2B5EF4-FFF2-40B4-BE49-F238E27FC236}">
                <a16:creationId xmlns:a16="http://schemas.microsoft.com/office/drawing/2014/main" id="{DE2DB2CD-8C24-4D7B-885A-1653D94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费用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与服务范围</a:t>
            </a:r>
          </a:p>
        </p:txBody>
      </p:sp>
      <p:sp>
        <p:nvSpPr>
          <p:cNvPr id="16" name="shape-131">
            <a:extLst xmlns:a="http://schemas.openxmlformats.org/drawingml/2006/main">
              <a:ext uri="{FF2B5EF4-FFF2-40B4-BE49-F238E27FC236}">
                <a16:creationId xmlns:a16="http://schemas.microsoft.com/office/drawing/2014/main" id="{DBEAF54B-7EB2-4411-A967-3290C727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7" name="text-132">
            <a:extLst xmlns:a="http://schemas.openxmlformats.org/drawingml/2006/main">
              <a:ext uri="{FF2B5EF4-FFF2-40B4-BE49-F238E27FC236}">
                <a16:creationId xmlns:a16="http://schemas.microsoft.com/office/drawing/2014/main" id="{B9343E38-A277-4C9C-850F-028680E5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4</a:t>
            </a:r>
          </a:p>
        </p:txBody>
      </p:sp>
      <p:sp>
        <p:nvSpPr>
          <p:cNvPr id="18" name="text-133">
            <a:extLst xmlns:a="http://schemas.openxmlformats.org/drawingml/2006/main">
              <a:ext uri="{FF2B5EF4-FFF2-40B4-BE49-F238E27FC236}">
                <a16:creationId xmlns:a16="http://schemas.microsoft.com/office/drawing/2014/main" id="{522311A9-6FCE-4526-A03A-15E4DFE8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运输执行</a:t>
            </a:r>
          </a:p>
        </p:txBody>
      </p:sp>
      <p:sp>
        <p:nvSpPr>
          <p:cNvPr id="19" name="text-134">
            <a:extLst xmlns:a="http://schemas.openxmlformats.org/drawingml/2006/main">
              <a:ext uri="{FF2B5EF4-FFF2-40B4-BE49-F238E27FC236}">
                <a16:creationId xmlns:a16="http://schemas.microsoft.com/office/drawing/2014/main" id="{BA347F1A-6FCC-4941-8938-D9276D0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沿途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协调</a:t>
            </a:r>
          </a:p>
        </p:txBody>
      </p:sp>
      <p:sp>
        <p:nvSpPr>
          <p:cNvPr id="20" name="shape-135">
            <a:extLst xmlns:a="http://schemas.openxmlformats.org/drawingml/2006/main">
              <a:ext uri="{FF2B5EF4-FFF2-40B4-BE49-F238E27FC236}">
                <a16:creationId xmlns:a16="http://schemas.microsoft.com/office/drawing/2014/main" id="{149B53E4-4BB4-4390-956F-3F3D49D1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21" name="text-136">
            <a:extLst xmlns:a="http://schemas.openxmlformats.org/drawingml/2006/main">
              <a:ext uri="{FF2B5EF4-FFF2-40B4-BE49-F238E27FC236}">
                <a16:creationId xmlns:a16="http://schemas.microsoft.com/office/drawing/2014/main" id="{5893B712-C7AB-4672-8CAC-F680B74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5</a:t>
            </a:r>
          </a:p>
        </p:txBody>
      </p:sp>
      <p:sp>
        <p:nvSpPr>
          <p:cNvPr id="22" name="text-137">
            <a:extLst xmlns:a="http://schemas.openxmlformats.org/drawingml/2006/main">
              <a:ext uri="{FF2B5EF4-FFF2-40B4-BE49-F238E27FC236}">
                <a16:creationId xmlns:a16="http://schemas.microsoft.com/office/drawing/2014/main" id="{7DAB2E8E-0D0C-420B-93B8-23115FA9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交付</a:t>
            </a:r>
          </a:p>
        </p:txBody>
      </p:sp>
      <p:sp>
        <p:nvSpPr>
          <p:cNvPr id="23" name="text-138">
            <a:extLst xmlns:a="http://schemas.openxmlformats.org/drawingml/2006/main">
              <a:ext uri="{FF2B5EF4-FFF2-40B4-BE49-F238E27FC236}">
                <a16:creationId xmlns:a16="http://schemas.microsoft.com/office/drawing/2014/main" id="{13B41D0C-D0CE-4505-BD0C-CA8DD172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货物交接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与单证</a:t>
            </a:r>
          </a:p>
        </p:txBody>
      </p:sp>
      <p:sp>
        <p:nvSpPr>
          <p:cNvPr id="24" name="text-139">
            <a:extLst xmlns:a="http://schemas.openxmlformats.org/drawingml/2006/main">
              <a:ext uri="{FF2B5EF4-FFF2-40B4-BE49-F238E27FC236}">
                <a16:creationId xmlns:a16="http://schemas.microsoft.com/office/drawing/2014/main" id="{E5F71399-DEBE-4DBB-8CC0-67AD5548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806634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806634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806634"/>
                </a:solidFill>
                <a:latin typeface="Noto Sans CJK SC"/>
                <a:ea typeface="Noto Sans CJK SC"/>
                <a:cs typeface="Noto Sans CJK SC"/>
              </a:rPr>
              <a:t>发运前确定沟通方式与运输条款</a:t>
            </a:r>
          </a:p>
        </p:txBody>
      </p:sp>
    </p:spTree>
    <p:extLst>
      <p:ext uri="{BB962C8B-B14F-4D97-AF65-F5344CB8AC3E}">
        <p14:creationId xmlns:p14="http://schemas.microsoft.com/office/powerpoint/2010/main" val="181751223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运输费用的构成</a:t>
            </a:r>
          </a:p>
        </p:txBody>
      </p:sp>
      <p:sp>
        <p:nvSpPr>
          <p:cNvPr id="2" name="page-140">
            <a:extLst xmlns:a="http://schemas.openxmlformats.org/drawingml/2006/main">
              <a:ext uri="{FF2B5EF4-FFF2-40B4-BE49-F238E27FC236}">
                <a16:creationId xmlns:a16="http://schemas.microsoft.com/office/drawing/2014/main" id="{38FF25B0-F065-4472-BC0E-E3845B32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09</a:t>
            </a:r>
          </a:p>
        </p:txBody>
      </p:sp>
      <p:sp>
        <p:nvSpPr>
          <p:cNvPr id="3" name="text-141">
            <a:extLst xmlns:a="http://schemas.openxmlformats.org/drawingml/2006/main">
              <a:ext uri="{FF2B5EF4-FFF2-40B4-BE49-F238E27FC236}">
                <a16:creationId xmlns:a16="http://schemas.microsoft.com/office/drawing/2014/main" id="{A260CFCA-E16F-490B-A988-AD86975F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86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0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按需求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0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报价</a:t>
            </a:r>
          </a:p>
        </p:txBody>
      </p:sp>
      <p:sp>
        <p:nvSpPr>
          <p:cNvPr id="4" name="text-142">
            <a:extLst xmlns:a="http://schemas.openxmlformats.org/drawingml/2006/main">
              <a:ext uri="{FF2B5EF4-FFF2-40B4-BE49-F238E27FC236}">
                <a16:creationId xmlns:a16="http://schemas.microsoft.com/office/drawing/2014/main" id="{D3799943-DB49-4EFF-8BD7-30DFF153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针对每项具体需求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比较可行的运输方案</a:t>
            </a:r>
          </a:p>
        </p:txBody>
      </p:sp>
      <p:sp>
        <p:nvSpPr>
          <p:cNvPr id="5" name="text-143">
            <a:extLst xmlns:a="http://schemas.openxmlformats.org/drawingml/2006/main">
              <a:ext uri="{FF2B5EF4-FFF2-40B4-BE49-F238E27FC236}">
                <a16:creationId xmlns:a16="http://schemas.microsoft.com/office/drawing/2014/main" id="{2E74777B-52B2-4E8E-AB61-DF100F4C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383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路线</a:t>
            </a:r>
          </a:p>
        </p:txBody>
      </p:sp>
      <p:sp>
        <p:nvSpPr>
          <p:cNvPr id="6" name="text-144">
            <a:extLst xmlns:a="http://schemas.openxmlformats.org/drawingml/2006/main">
              <a:ext uri="{FF2B5EF4-FFF2-40B4-BE49-F238E27FC236}">
                <a16:creationId xmlns:a16="http://schemas.microsoft.com/office/drawing/2014/main" id="{458AC4F3-8C52-4D25-AAE6-8B51FD1D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66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起运地、目的地与过境点</a:t>
            </a:r>
          </a:p>
        </p:txBody>
      </p:sp>
      <p:sp>
        <p:nvSpPr>
          <p:cNvPr id="7" name="text-145">
            <a:extLst xmlns:a="http://schemas.openxmlformats.org/drawingml/2006/main">
              <a:ext uri="{FF2B5EF4-FFF2-40B4-BE49-F238E27FC236}">
                <a16:creationId xmlns:a16="http://schemas.microsoft.com/office/drawing/2014/main" id="{7C018CAC-3B56-4C9A-B48C-41168ED8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货物批次</a:t>
            </a:r>
          </a:p>
        </p:txBody>
      </p:sp>
      <p:sp>
        <p:nvSpPr>
          <p:cNvPr id="8" name="text-146">
            <a:extLst xmlns:a="http://schemas.openxmlformats.org/drawingml/2006/main">
              <a:ext uri="{FF2B5EF4-FFF2-40B4-BE49-F238E27FC236}">
                <a16:creationId xmlns:a16="http://schemas.microsoft.com/office/drawing/2014/main" id="{496A3902-49BB-4EA6-BFD9-374EA2DE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385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重量、体积、尺寸与件数</a:t>
            </a:r>
          </a:p>
        </p:txBody>
      </p:sp>
      <p:sp>
        <p:nvSpPr>
          <p:cNvPr id="9" name="text-147">
            <a:extLst xmlns:a="http://schemas.openxmlformats.org/drawingml/2006/main">
              <a:ext uri="{FF2B5EF4-FFF2-40B4-BE49-F238E27FC236}">
                <a16:creationId xmlns:a16="http://schemas.microsoft.com/office/drawing/2014/main" id="{4867B71B-7F21-42ED-AB1F-E2F2257E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814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运输</a:t>
            </a:r>
          </a:p>
        </p:txBody>
      </p:sp>
      <p:sp>
        <p:nvSpPr>
          <p:cNvPr id="10" name="text-148">
            <a:extLst xmlns:a="http://schemas.openxmlformats.org/drawingml/2006/main">
              <a:ext uri="{FF2B5EF4-FFF2-40B4-BE49-F238E27FC236}">
                <a16:creationId xmlns:a16="http://schemas.microsoft.com/office/drawing/2014/main" id="{8D5F9F02-DA8C-4CE2-9BEE-4281FFDA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100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运输方式与备货情况</a:t>
            </a:r>
          </a:p>
        </p:txBody>
      </p:sp>
      <p:sp>
        <p:nvSpPr>
          <p:cNvPr id="11" name="text-149">
            <a:extLst xmlns:a="http://schemas.openxmlformats.org/drawingml/2006/main">
              <a:ext uri="{FF2B5EF4-FFF2-40B4-BE49-F238E27FC236}">
                <a16:creationId xmlns:a16="http://schemas.microsoft.com/office/drawing/2014/main" id="{56365D5D-77C7-49CE-AFDE-2571F6BA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530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条件</a:t>
            </a:r>
          </a:p>
        </p:txBody>
      </p:sp>
      <p:sp>
        <p:nvSpPr>
          <p:cNvPr id="12" name="text-150">
            <a:extLst xmlns:a="http://schemas.openxmlformats.org/drawingml/2006/main">
              <a:ext uri="{FF2B5EF4-FFF2-40B4-BE49-F238E27FC236}">
                <a16:creationId xmlns:a16="http://schemas.microsoft.com/office/drawing/2014/main" id="{79967128-000E-49E5-84F6-161A4DB3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816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特殊要求与附加作业</a:t>
            </a:r>
          </a:p>
        </p:txBody>
      </p:sp>
    </p:spTree>
    <p:extLst>
      <p:ext uri="{BB962C8B-B14F-4D97-AF65-F5344CB8AC3E}">
        <p14:creationId xmlns:p14="http://schemas.microsoft.com/office/powerpoint/2010/main" val="210181263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发运前需要确认的事项</a:t>
            </a:r>
          </a:p>
        </p:txBody>
      </p:sp>
      <p:sp>
        <p:nvSpPr>
          <p:cNvPr id="2" name="page-151">
            <a:extLst xmlns:a="http://schemas.openxmlformats.org/drawingml/2006/main">
              <a:ext uri="{FF2B5EF4-FFF2-40B4-BE49-F238E27FC236}">
                <a16:creationId xmlns:a16="http://schemas.microsoft.com/office/drawing/2014/main" id="{FCDEF4BA-5CBC-4781-B557-F50C3C47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5DC5A9F4-7563-4406-8039-C2E846B1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客户</a:t>
            </a: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D759518E-95B0-4783-A389-13F6AC0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SRA</a:t>
            </a: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FA4C953D-13AA-47D5-85D6-B6E9F6EB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货物说明与参数</a:t>
            </a: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5C32DA62-A435-485E-A1CC-F86A6663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运输方案</a:t>
            </a:r>
          </a:p>
        </p:txBody>
      </p:sp>
      <p:sp>
        <p:nvSpPr>
          <p:cNvPr id="7" name="rule-156">
            <a:extLst xmlns:a="http://schemas.openxmlformats.org/drawingml/2006/main">
              <a:ext uri="{FF2B5EF4-FFF2-40B4-BE49-F238E27FC236}">
                <a16:creationId xmlns:a16="http://schemas.microsoft.com/office/drawing/2014/main" id="{2B50E5B5-54C3-473C-8CDC-2090588F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8" name="text-157">
            <a:extLst xmlns:a="http://schemas.openxmlformats.org/drawingml/2006/main">
              <a:ext uri="{FF2B5EF4-FFF2-40B4-BE49-F238E27FC236}">
                <a16:creationId xmlns:a16="http://schemas.microsoft.com/office/drawing/2014/main" id="{75198812-7E90-4E8E-92F2-88477AF8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地址与备货情况</a:t>
            </a:r>
          </a:p>
        </p:txBody>
      </p:sp>
      <p:sp>
        <p:nvSpPr>
          <p:cNvPr id="9" name="text-158">
            <a:extLst xmlns:a="http://schemas.openxmlformats.org/drawingml/2006/main">
              <a:ext uri="{FF2B5EF4-FFF2-40B4-BE49-F238E27FC236}">
                <a16:creationId xmlns:a16="http://schemas.microsoft.com/office/drawing/2014/main" id="{FBD48FE1-BFC4-4B3A-B54A-B280C4F6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沿途作业安排</a:t>
            </a:r>
          </a:p>
        </p:txBody>
      </p:sp>
      <p:sp>
        <p:nvSpPr>
          <p:cNvPr id="10" name="rule-159">
            <a:extLst xmlns:a="http://schemas.openxmlformats.org/drawingml/2006/main">
              <a:ext uri="{FF2B5EF4-FFF2-40B4-BE49-F238E27FC236}">
                <a16:creationId xmlns:a16="http://schemas.microsoft.com/office/drawing/2014/main" id="{87855A3F-2E21-4106-86CD-487150C2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60">
            <a:extLst xmlns:a="http://schemas.openxmlformats.org/drawingml/2006/main">
              <a:ext uri="{FF2B5EF4-FFF2-40B4-BE49-F238E27FC236}">
                <a16:creationId xmlns:a16="http://schemas.microsoft.com/office/drawing/2014/main" id="{E4B429BA-F20B-4EA2-8508-C5A67AFD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交付条件要求</a:t>
            </a:r>
          </a:p>
        </p:txBody>
      </p:sp>
      <p:sp>
        <p:nvSpPr>
          <p:cNvPr id="12" name="text-161">
            <a:extLst xmlns:a="http://schemas.openxmlformats.org/drawingml/2006/main">
              <a:ext uri="{FF2B5EF4-FFF2-40B4-BE49-F238E27FC236}">
                <a16:creationId xmlns:a16="http://schemas.microsoft.com/office/drawing/2014/main" id="{CF76B25B-6EC8-4E63-BFF2-AA067A7A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费用与条款</a:t>
            </a:r>
          </a:p>
        </p:txBody>
      </p:sp>
      <p:sp>
        <p:nvSpPr>
          <p:cNvPr id="13" name="rule-162">
            <a:extLst xmlns:a="http://schemas.openxmlformats.org/drawingml/2006/main">
              <a:ext uri="{FF2B5EF4-FFF2-40B4-BE49-F238E27FC236}">
                <a16:creationId xmlns:a16="http://schemas.microsoft.com/office/drawing/2014/main" id="{92FB5377-D1A8-43AE-80C0-C8BE5FFF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4" name="text-163">
            <a:extLst xmlns:a="http://schemas.openxmlformats.org/drawingml/2006/main">
              <a:ext uri="{FF2B5EF4-FFF2-40B4-BE49-F238E27FC236}">
                <a16:creationId xmlns:a16="http://schemas.microsoft.com/office/drawing/2014/main" id="{1A63D592-C7D4-4D0F-B66A-581F5CB8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货运单证</a:t>
            </a:r>
          </a:p>
        </p:txBody>
      </p:sp>
      <p:sp>
        <p:nvSpPr>
          <p:cNvPr id="15" name="text-164">
            <a:extLst xmlns:a="http://schemas.openxmlformats.org/drawingml/2006/main">
              <a:ext uri="{FF2B5EF4-FFF2-40B4-BE49-F238E27FC236}">
                <a16:creationId xmlns:a16="http://schemas.microsoft.com/office/drawing/2014/main" id="{F58FFDA4-31E4-4F77-9680-488287A5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沟通流程</a:t>
            </a:r>
          </a:p>
        </p:txBody>
      </p:sp>
      <p:sp>
        <p:nvSpPr>
          <p:cNvPr id="16" name="rule-165">
            <a:extLst xmlns:a="http://schemas.openxmlformats.org/drawingml/2006/main">
              <a:ext uri="{FF2B5EF4-FFF2-40B4-BE49-F238E27FC236}">
                <a16:creationId xmlns:a16="http://schemas.microsoft.com/office/drawing/2014/main" id="{118F58AF-02DF-40AE-A6CC-19BE3F97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047875"/>
            <a:ext cx="9525" cy="357187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446317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食品运输示例</a:t>
            </a:r>
          </a:p>
        </p:txBody>
      </p:sp>
      <p:sp>
        <p:nvSpPr>
          <p:cNvPr id="2" name="page-34">
            <a:extLst xmlns:a="http://schemas.openxmlformats.org/drawingml/2006/main">
              <a:ext uri="{FF2B5EF4-FFF2-40B4-BE49-F238E27FC236}">
                <a16:creationId xmlns:a16="http://schemas.microsoft.com/office/drawing/2014/main" id="{4603F3FF-5A17-4DD7-A9A0-B1F307F2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11</a:t>
            </a:r>
          </a:p>
        </p:txBody>
      </p:sp>
      <p:sp>
        <p:nvSpPr>
          <p:cNvPr id="3" name="site-text-35">
            <a:extLst xmlns:a="http://schemas.openxmlformats.org/drawingml/2006/main">
              <a:ext uri="{FF2B5EF4-FFF2-40B4-BE49-F238E27FC236}">
                <a16:creationId xmlns:a16="http://schemas.microsoft.com/office/drawing/2014/main" id="{C23A48BB-AC0E-43ED-ADBA-5FA5EA6F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示例取自 SRA 资料</a:t>
            </a:r>
          </a:p>
        </p:txBody>
      </p:sp>
      <p:sp>
        <p:nvSpPr>
          <p:cNvPr id="4" name="site-text-36">
            <a:extLst xmlns:a="http://schemas.openxmlformats.org/drawingml/2006/main">
              <a:ext uri="{FF2B5EF4-FFF2-40B4-BE49-F238E27FC236}">
                <a16:creationId xmlns:a16="http://schemas.microsoft.com/office/drawing/2014/main" id="{D09DD334-4CD7-44CC-8C3D-201C01F2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喀山</a:t>
            </a:r>
          </a:p>
        </p:txBody>
      </p:sp>
      <p:sp>
        <p:nvSpPr>
          <p:cNvPr id="5" name="site-text-37">
            <a:extLst xmlns:a="http://schemas.openxmlformats.org/drawingml/2006/main">
              <a:ext uri="{FF2B5EF4-FFF2-40B4-BE49-F238E27FC236}">
                <a16:creationId xmlns:a16="http://schemas.microsoft.com/office/drawing/2014/main" id="{73FEECB1-AA81-4F0D-9B1F-E3A720AE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阿克托别</a:t>
            </a:r>
          </a:p>
        </p:txBody>
      </p:sp>
      <p:sp>
        <p:nvSpPr>
          <p:cNvPr id="6" name="site-route-38">
            <a:extLst xmlns:a="http://schemas.openxmlformats.org/drawingml/2006/main">
              <a:ext uri="{FF2B5EF4-FFF2-40B4-BE49-F238E27FC236}">
                <a16:creationId xmlns:a16="http://schemas.microsoft.com/office/drawing/2014/main" id="{4157DBAF-270B-4CFE-B8C5-F305147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352675"/>
            <a:ext cx="1619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9A246-781B-4CF4-8ADC-DA86402D5E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aa0c2b36c47d8"/>
          <a:srcRect xmlns:a="http://schemas.openxmlformats.org/drawingml/2006/main" l="0" t="17845" r="0" b="178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914650"/>
            <a:ext cx="6000750" cy="2571750"/>
          </a:xfrm>
          <a:prstGeom xmlns:a="http://schemas.openxmlformats.org/drawingml/2006/main" prst="rect">
            <a:avLst/>
          </a:prstGeom>
        </p:spPr>
      </p:pic>
      <p:sp>
        <p:nvSpPr>
          <p:cNvPr id="8" name="site-text-39">
            <a:extLst xmlns:a="http://schemas.openxmlformats.org/drawingml/2006/main">
              <a:ext uri="{FF2B5EF4-FFF2-40B4-BE49-F238E27FC236}">
                <a16:creationId xmlns:a16="http://schemas.microsoft.com/office/drawing/2014/main" id="{7AF6413D-E953-4441-8D8F-556B9920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1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主题示意图</a:t>
            </a:r>
          </a:p>
        </p:txBody>
      </p:sp>
      <p:sp>
        <p:nvSpPr>
          <p:cNvPr id="9" name="site-text-40">
            <a:extLst xmlns:a="http://schemas.openxmlformats.org/drawingml/2006/main">
              <a:ext uri="{FF2B5EF4-FFF2-40B4-BE49-F238E27FC236}">
                <a16:creationId xmlns:a16="http://schemas.microsoft.com/office/drawing/2014/main" id="{4C4F393F-3AB0-45DD-A9A5-26BDCEBC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114550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52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52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20 吨</a:t>
            </a:r>
          </a:p>
        </p:txBody>
      </p:sp>
      <p:sp>
        <p:nvSpPr>
          <p:cNvPr id="10" name="site-text-41">
            <a:extLst xmlns:a="http://schemas.openxmlformats.org/drawingml/2006/main">
              <a:ext uri="{FF2B5EF4-FFF2-40B4-BE49-F238E27FC236}">
                <a16:creationId xmlns:a16="http://schemas.microsoft.com/office/drawing/2014/main" id="{703BE68E-D17A-4910-A45F-5441F646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004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80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货物重量</a:t>
            </a:r>
          </a:p>
        </p:txBody>
      </p:sp>
      <p:sp>
        <p:nvSpPr>
          <p:cNvPr id="11" name="site-text-42">
            <a:extLst xmlns:a="http://schemas.openxmlformats.org/drawingml/2006/main">
              <a:ext uri="{FF2B5EF4-FFF2-40B4-BE49-F238E27FC236}">
                <a16:creationId xmlns:a16="http://schemas.microsoft.com/office/drawing/2014/main" id="{99649E3E-2312-481B-93AF-D89DE2BC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048125"/>
            <a:ext cx="361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22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22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1 200 000 ₸</a:t>
            </a:r>
          </a:p>
        </p:txBody>
      </p:sp>
      <p:sp>
        <p:nvSpPr>
          <p:cNvPr id="12" name="site-text-43">
            <a:extLst xmlns:a="http://schemas.openxmlformats.org/drawingml/2006/main">
              <a:ext uri="{FF2B5EF4-FFF2-40B4-BE49-F238E27FC236}">
                <a16:creationId xmlns:a16="http://schemas.microsoft.com/office/drawing/2014/main" id="{E8360DE9-6AB8-4DDD-91B8-314878C8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482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示例费用</a:t>
            </a:r>
          </a:p>
        </p:txBody>
      </p:sp>
      <p:sp>
        <p:nvSpPr>
          <p:cNvPr id="13" name="site-text-44">
            <a:extLst xmlns:a="http://schemas.openxmlformats.org/drawingml/2006/main">
              <a:ext uri="{FF2B5EF4-FFF2-40B4-BE49-F238E27FC236}">
                <a16:creationId xmlns:a16="http://schemas.microsoft.com/office/drawing/2014/main" id="{D97E1448-3B5C-4E8C-A672-42937A7C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本示例不代表当前运价。具体条款需另行确认。</a:t>
            </a:r>
          </a:p>
        </p:txBody>
      </p:sp>
    </p:spTree>
    <p:extLst>
      <p:ext uri="{BB962C8B-B14F-4D97-AF65-F5344CB8AC3E}">
        <p14:creationId xmlns:p14="http://schemas.microsoft.com/office/powerpoint/2010/main" val="156595446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运输报价需求表</a:t>
            </a:r>
          </a:p>
        </p:txBody>
      </p:sp>
      <p:sp>
        <p:nvSpPr>
          <p:cNvPr id="2" name="page-180">
            <a:extLst xmlns:a="http://schemas.openxmlformats.org/drawingml/2006/main">
              <a:ext uri="{FF2B5EF4-FFF2-40B4-BE49-F238E27FC236}">
                <a16:creationId xmlns:a16="http://schemas.microsoft.com/office/drawing/2014/main" id="{1DB3CF66-F2FB-4F92-8785-AC33B46E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687263"/>
                </a:solidFill>
                <a:latin typeface="Noto Sans CJK SC"/>
                <a:ea typeface="Noto Sans CJK SC"/>
                <a:cs typeface="Noto Sans CJK SC"/>
              </a:rPr>
              <a:t>12</a:t>
            </a:r>
          </a:p>
        </p:txBody>
      </p:sp>
      <p:sp>
        <p:nvSpPr>
          <p:cNvPr id="3" name="text-181">
            <a:extLst xmlns:a="http://schemas.openxmlformats.org/drawingml/2006/main">
              <a:ext uri="{FF2B5EF4-FFF2-40B4-BE49-F238E27FC236}">
                <a16:creationId xmlns:a16="http://schemas.microsoft.com/office/drawing/2014/main" id="{7358F5E9-4C06-4B1F-841E-3E6C2C1E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4" name="text-182">
            <a:extLst xmlns:a="http://schemas.openxmlformats.org/drawingml/2006/main">
              <a:ext uri="{FF2B5EF4-FFF2-40B4-BE49-F238E27FC236}">
                <a16:creationId xmlns:a16="http://schemas.microsoft.com/office/drawing/2014/main" id="{10134DC7-87B5-473B-9170-F4FB02BB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954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路线</a:t>
            </a:r>
          </a:p>
        </p:txBody>
      </p:sp>
      <p:sp>
        <p:nvSpPr>
          <p:cNvPr id="5" name="text-183">
            <a:extLst xmlns:a="http://schemas.openxmlformats.org/drawingml/2006/main">
              <a:ext uri="{FF2B5EF4-FFF2-40B4-BE49-F238E27FC236}">
                <a16:creationId xmlns:a16="http://schemas.microsoft.com/office/drawing/2014/main" id="{2EB4FF6C-5E08-4D69-939D-D72A11B3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19145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国家、城市及装卸货地址</a:t>
            </a:r>
          </a:p>
        </p:txBody>
      </p:sp>
      <p:sp>
        <p:nvSpPr>
          <p:cNvPr id="6" name="rule-184">
            <a:extLst xmlns:a="http://schemas.openxmlformats.org/drawingml/2006/main">
              <a:ext uri="{FF2B5EF4-FFF2-40B4-BE49-F238E27FC236}">
                <a16:creationId xmlns:a16="http://schemas.microsoft.com/office/drawing/2014/main" id="{F845AEAD-62A2-4C79-AEC5-2BEA3E2D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7" name="text-185">
            <a:extLst xmlns:a="http://schemas.openxmlformats.org/drawingml/2006/main">
              <a:ext uri="{FF2B5EF4-FFF2-40B4-BE49-F238E27FC236}">
                <a16:creationId xmlns:a16="http://schemas.microsoft.com/office/drawing/2014/main" id="{7FC236E5-32A1-4722-94B5-A6F1BAD8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8" name="text-186">
            <a:extLst xmlns:a="http://schemas.openxmlformats.org/drawingml/2006/main">
              <a:ext uri="{FF2B5EF4-FFF2-40B4-BE49-F238E27FC236}">
                <a16:creationId xmlns:a16="http://schemas.microsoft.com/office/drawing/2014/main" id="{57F89AC7-3666-4A3D-AD72-F7A05197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241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货物</a:t>
            </a:r>
          </a:p>
        </p:txBody>
      </p:sp>
      <p:sp>
        <p:nvSpPr>
          <p:cNvPr id="9" name="text-187">
            <a:extLst xmlns:a="http://schemas.openxmlformats.org/drawingml/2006/main">
              <a:ext uri="{FF2B5EF4-FFF2-40B4-BE49-F238E27FC236}">
                <a16:creationId xmlns:a16="http://schemas.microsoft.com/office/drawing/2014/main" id="{6D25EB85-0C76-49E8-BA4B-D3177AE8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5431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名称、用途与包装</a:t>
            </a:r>
          </a:p>
        </p:txBody>
      </p:sp>
      <p:sp>
        <p:nvSpPr>
          <p:cNvPr id="10" name="rule-188">
            <a:extLst xmlns:a="http://schemas.openxmlformats.org/drawingml/2006/main">
              <a:ext uri="{FF2B5EF4-FFF2-40B4-BE49-F238E27FC236}">
                <a16:creationId xmlns:a16="http://schemas.microsoft.com/office/drawing/2014/main" id="{41FAB372-8700-4D6E-873D-FF8896EB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289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1" name="text-189">
            <a:extLst xmlns:a="http://schemas.openxmlformats.org/drawingml/2006/main">
              <a:ext uri="{FF2B5EF4-FFF2-40B4-BE49-F238E27FC236}">
                <a16:creationId xmlns:a16="http://schemas.microsoft.com/office/drawing/2014/main" id="{D8763F3C-C93E-41B7-8F09-DDB7E9D7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2" name="text-190">
            <a:extLst xmlns:a="http://schemas.openxmlformats.org/drawingml/2006/main">
              <a:ext uri="{FF2B5EF4-FFF2-40B4-BE49-F238E27FC236}">
                <a16:creationId xmlns:a16="http://schemas.microsoft.com/office/drawing/2014/main" id="{10EEB2CA-1CA6-4A73-AC86-0BEB781A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527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参数</a:t>
            </a:r>
          </a:p>
        </p:txBody>
      </p:sp>
      <p:sp>
        <p:nvSpPr>
          <p:cNvPr id="13" name="text-191">
            <a:extLst xmlns:a="http://schemas.openxmlformats.org/drawingml/2006/main">
              <a:ext uri="{FF2B5EF4-FFF2-40B4-BE49-F238E27FC236}">
                <a16:creationId xmlns:a16="http://schemas.microsoft.com/office/drawing/2014/main" id="{9DD5EDF0-F8E6-41B8-A061-1B320868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718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重量、体积、尺寸与件数</a:t>
            </a:r>
          </a:p>
        </p:txBody>
      </p:sp>
      <p:sp>
        <p:nvSpPr>
          <p:cNvPr id="14" name="rule-192">
            <a:extLst xmlns:a="http://schemas.openxmlformats.org/drawingml/2006/main">
              <a:ext uri="{FF2B5EF4-FFF2-40B4-BE49-F238E27FC236}">
                <a16:creationId xmlns:a16="http://schemas.microsoft.com/office/drawing/2014/main" id="{3A038BCA-AA38-4B5B-9A82-12D11233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576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5" name="text-193">
            <a:extLst xmlns:a="http://schemas.openxmlformats.org/drawingml/2006/main">
              <a:ext uri="{FF2B5EF4-FFF2-40B4-BE49-F238E27FC236}">
                <a16:creationId xmlns:a16="http://schemas.microsoft.com/office/drawing/2014/main" id="{8AC13042-0669-4010-85D2-E5671574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6" name="text-194">
            <a:extLst xmlns:a="http://schemas.openxmlformats.org/drawingml/2006/main">
              <a:ext uri="{FF2B5EF4-FFF2-40B4-BE49-F238E27FC236}">
                <a16:creationId xmlns:a16="http://schemas.microsoft.com/office/drawing/2014/main" id="{0C9795CC-8294-4F1B-B0BD-58A3014E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时间</a:t>
            </a:r>
          </a:p>
        </p:txBody>
      </p:sp>
      <p:sp>
        <p:nvSpPr>
          <p:cNvPr id="17" name="text-195">
            <a:extLst xmlns:a="http://schemas.openxmlformats.org/drawingml/2006/main">
              <a:ext uri="{FF2B5EF4-FFF2-40B4-BE49-F238E27FC236}">
                <a16:creationId xmlns:a16="http://schemas.microsoft.com/office/drawing/2014/main" id="{D15ACCEF-0C8F-44EE-AA27-3918C356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8004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备货时间与期望收货日期</a:t>
            </a:r>
          </a:p>
        </p:txBody>
      </p:sp>
      <p:sp>
        <p:nvSpPr>
          <p:cNvPr id="18" name="rule-196">
            <a:extLst xmlns:a="http://schemas.openxmlformats.org/drawingml/2006/main">
              <a:ext uri="{FF2B5EF4-FFF2-40B4-BE49-F238E27FC236}">
                <a16:creationId xmlns:a16="http://schemas.microsoft.com/office/drawing/2014/main" id="{56984E16-29DC-431D-A563-E8F7993B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862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9" name="text-197">
            <a:extLst xmlns:a="http://schemas.openxmlformats.org/drawingml/2006/main">
              <a:ext uri="{FF2B5EF4-FFF2-40B4-BE49-F238E27FC236}">
                <a16:creationId xmlns:a16="http://schemas.microsoft.com/office/drawing/2014/main" id="{CF921AF2-879E-41A4-93DB-A41F718D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0" name="text-198">
            <a:extLst xmlns:a="http://schemas.openxmlformats.org/drawingml/2006/main">
              <a:ext uri="{FF2B5EF4-FFF2-40B4-BE49-F238E27FC236}">
                <a16:creationId xmlns:a16="http://schemas.microsoft.com/office/drawing/2014/main" id="{35B3BF7A-8924-46DD-A105-93519581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100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特殊要求</a:t>
            </a:r>
          </a:p>
        </p:txBody>
      </p:sp>
      <p:sp>
        <p:nvSpPr>
          <p:cNvPr id="21" name="text-199">
            <a:extLst xmlns:a="http://schemas.openxmlformats.org/drawingml/2006/main">
              <a:ext uri="{FF2B5EF4-FFF2-40B4-BE49-F238E27FC236}">
                <a16:creationId xmlns:a16="http://schemas.microsoft.com/office/drawing/2014/main" id="{03F4D983-AAA7-43A6-ACB0-004CDBC3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4291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温度、危险性、装载与加固</a:t>
            </a:r>
          </a:p>
        </p:txBody>
      </p:sp>
      <p:sp>
        <p:nvSpPr>
          <p:cNvPr id="22" name="rule-200">
            <a:extLst xmlns:a="http://schemas.openxmlformats.org/drawingml/2006/main">
              <a:ext uri="{FF2B5EF4-FFF2-40B4-BE49-F238E27FC236}">
                <a16:creationId xmlns:a16="http://schemas.microsoft.com/office/drawing/2014/main" id="{D5F1115A-02F6-441E-B55A-E0F43092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149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23" name="text-201">
            <a:extLst xmlns:a="http://schemas.openxmlformats.org/drawingml/2006/main">
              <a:ext uri="{FF2B5EF4-FFF2-40B4-BE49-F238E27FC236}">
                <a16:creationId xmlns:a16="http://schemas.microsoft.com/office/drawing/2014/main" id="{14A0E8C7-65E2-4DC8-8CDF-CE0C88F3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387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92733D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4" name="text-202">
            <a:extLst xmlns:a="http://schemas.openxmlformats.org/drawingml/2006/main">
              <a:ext uri="{FF2B5EF4-FFF2-40B4-BE49-F238E27FC236}">
                <a16:creationId xmlns:a16="http://schemas.microsoft.com/office/drawing/2014/main" id="{E5DA1F0A-4FD5-4CBA-A0F6-E9658D95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387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243026"/>
                </a:solidFill>
                <a:latin typeface="Noto Sans CJK SC"/>
                <a:ea typeface="Noto Sans CJK SC"/>
                <a:cs typeface="Noto Sans CJK SC"/>
              </a:rPr>
              <a:t>联系方式</a:t>
            </a:r>
          </a:p>
        </p:txBody>
      </p:sp>
      <p:sp>
        <p:nvSpPr>
          <p:cNvPr id="25" name="text-203">
            <a:extLst xmlns:a="http://schemas.openxmlformats.org/drawingml/2006/main">
              <a:ext uri="{FF2B5EF4-FFF2-40B4-BE49-F238E27FC236}">
                <a16:creationId xmlns:a16="http://schemas.microsoft.com/office/drawing/2014/main" id="{07EB9F03-58D2-4533-96A1-FF3619F1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0577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63705F"/>
                </a:solidFill>
                <a:latin typeface="Noto Sans CJK SC"/>
                <a:ea typeface="Noto Sans CJK SC"/>
                <a:cs typeface="Noto Sans CJK SC"/>
              </a:rPr>
              <a:t>姓名、电话、公司及电子邮箱（如有）</a:t>
            </a:r>
          </a:p>
        </p:txBody>
      </p:sp>
    </p:spTree>
    <p:extLst>
      <p:ext uri="{BB962C8B-B14F-4D97-AF65-F5344CB8AC3E}">
        <p14:creationId xmlns:p14="http://schemas.microsoft.com/office/powerpoint/2010/main" val="53204925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与 SRA 合作</a:t>
            </a:r>
          </a:p>
        </p:txBody>
      </p:sp>
      <p:sp>
        <p:nvSpPr>
          <p:cNvPr id="2" name="page-204">
            <a:extLst xmlns:a="http://schemas.openxmlformats.org/drawingml/2006/main">
              <a:ext uri="{FF2B5EF4-FFF2-40B4-BE49-F238E27FC236}">
                <a16:creationId xmlns:a16="http://schemas.microsoft.com/office/drawing/2014/main" id="{515D361B-990A-4848-B909-B8D5C5E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13</a:t>
            </a:r>
          </a:p>
        </p:txBody>
      </p:sp>
      <p:sp>
        <p:nvSpPr>
          <p:cNvPr id="3" name="text-205">
            <a:extLst xmlns:a="http://schemas.openxmlformats.org/drawingml/2006/main">
              <a:ext uri="{FF2B5EF4-FFF2-40B4-BE49-F238E27FC236}">
                <a16:creationId xmlns:a16="http://schemas.microsoft.com/office/drawing/2014/main" id="{18392980-C344-4BFD-94AF-B76D3E0B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首次运输</a:t>
            </a:r>
          </a:p>
        </p:txBody>
      </p:sp>
      <p:sp>
        <p:nvSpPr>
          <p:cNvPr id="4" name="text-206">
            <a:extLst xmlns:a="http://schemas.openxmlformats.org/drawingml/2006/main">
              <a:ext uri="{FF2B5EF4-FFF2-40B4-BE49-F238E27FC236}">
                <a16:creationId xmlns:a16="http://schemas.microsoft.com/office/drawing/2014/main" id="{795ADB5E-ED9E-4660-8BBC-AB2673BF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我们分析初始资料，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明确货物运输要求。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针对具体需求，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提出双方认可的运输方案。</a:t>
            </a:r>
          </a:p>
        </p:txBody>
      </p:sp>
      <p:sp>
        <p:nvSpPr>
          <p:cNvPr id="5" name="rule-207">
            <a:extLst xmlns:a="http://schemas.openxmlformats.org/drawingml/2006/main">
              <a:ext uri="{FF2B5EF4-FFF2-40B4-BE49-F238E27FC236}">
                <a16:creationId xmlns:a16="http://schemas.microsoft.com/office/drawing/2014/main" id="{40AC3083-AD70-452F-A854-8752FA2F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47875"/>
            <a:ext cx="9525" cy="34861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6" name="text-208">
            <a:extLst xmlns:a="http://schemas.openxmlformats.org/drawingml/2006/main">
              <a:ext uri="{FF2B5EF4-FFF2-40B4-BE49-F238E27FC236}">
                <a16:creationId xmlns:a16="http://schemas.microsoft.com/office/drawing/2014/main" id="{053EFFE4-F0A8-46DA-A9CD-98567D5D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28825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定期发运</a:t>
            </a:r>
          </a:p>
        </p:txBody>
      </p:sp>
      <p:sp>
        <p:nvSpPr>
          <p:cNvPr id="7" name="text-209">
            <a:extLst xmlns:a="http://schemas.openxmlformats.org/drawingml/2006/main">
              <a:ext uri="{FF2B5EF4-FFF2-40B4-BE49-F238E27FC236}">
                <a16:creationId xmlns:a16="http://schemas.microsoft.com/office/drawing/2014/main" id="{7F869522-0C5A-40B0-9765-7388CD7A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规划定期发运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及集货地点。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商定需求与单证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的交换流程。</a:t>
            </a:r>
          </a:p>
        </p:txBody>
      </p:sp>
    </p:spTree>
    <p:extLst>
      <p:ext uri="{BB962C8B-B14F-4D97-AF65-F5344CB8AC3E}">
        <p14:creationId xmlns:p14="http://schemas.microsoft.com/office/powerpoint/2010/main" val="212870667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00" b="1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洽谈您的货运需求</a:t>
            </a:r>
          </a:p>
        </p:txBody>
      </p:sp>
      <p:sp>
        <p:nvSpPr>
          <p:cNvPr id="2" name="page-210">
            <a:extLst xmlns:a="http://schemas.openxmlformats.org/drawingml/2006/main">
              <a:ext uri="{FF2B5EF4-FFF2-40B4-BE49-F238E27FC236}">
                <a16:creationId xmlns:a16="http://schemas.microsoft.com/office/drawing/2014/main" id="{C28BC356-5B80-4308-B416-69AB6CB2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14</a:t>
            </a:r>
          </a:p>
        </p:txBody>
      </p:sp>
      <p:sp>
        <p:nvSpPr>
          <p:cNvPr id="3" name="text-211">
            <a:extLst xmlns:a="http://schemas.openxmlformats.org/drawingml/2006/main">
              <a:ext uri="{FF2B5EF4-FFF2-40B4-BE49-F238E27FC236}">
                <a16:creationId xmlns:a16="http://schemas.microsoft.com/office/drawing/2014/main" id="{1EFC2933-F706-437E-B520-B330D21E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480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00" b="1">
                <a:solidFill>
                  <a:srgbClr val="CCAE70"/>
                </a:solidFill>
                <a:latin typeface="Noto Sans CJK SC"/>
                <a:ea typeface="Noto Sans CJK SC"/>
                <a:cs typeface="Noto Sans CJK SC"/>
              </a:rPr>
              <a:t>+7 (777) 311-19-09</a:t>
            </a:r>
          </a:p>
        </p:txBody>
      </p:sp>
      <p:sp>
        <p:nvSpPr>
          <p:cNvPr id="4" name="text-212">
            <a:extLst xmlns:a="http://schemas.openxmlformats.org/drawingml/2006/main">
              <a:ext uri="{FF2B5EF4-FFF2-40B4-BE49-F238E27FC236}">
                <a16:creationId xmlns:a16="http://schemas.microsoft.com/office/drawing/2014/main" id="{E8A457B2-335D-4C0B-9A2A-0C0FCBA8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33725"/>
            <a:ext cx="952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322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info@sra.kz</a:t>
            </a:r>
          </a:p>
        </p:txBody>
      </p:sp>
      <p:sp>
        <p:nvSpPr>
          <p:cNvPr id="5" name="text-213">
            <a:extLst xmlns:a="http://schemas.openxmlformats.org/drawingml/2006/main">
              <a:ext uri="{FF2B5EF4-FFF2-40B4-BE49-F238E27FC236}">
                <a16:creationId xmlns:a16="http://schemas.microsoft.com/office/drawing/2014/main" id="{21FF5FEA-549D-413F-BF16-0C6CCF60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1000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阿拉木图市，Raiymbek 大道 348a 号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EFE8D7"/>
                </a:solidFill>
                <a:latin typeface="Noto Sans CJK SC"/>
                <a:ea typeface="Noto Sans CJK SC"/>
                <a:cs typeface="Noto Sans CJK SC"/>
              </a:rPr>
              <a:t>Zeinet 商务中心，512a 室</a:t>
            </a:r>
          </a:p>
        </p:txBody>
      </p:sp>
      <p:sp>
        <p:nvSpPr>
          <p:cNvPr id="6" name="text-214">
            <a:extLst xmlns:a="http://schemas.openxmlformats.org/drawingml/2006/main">
              <a:ext uri="{FF2B5EF4-FFF2-40B4-BE49-F238E27FC236}">
                <a16:creationId xmlns:a16="http://schemas.microsoft.com/office/drawing/2014/main" id="{8661A08C-7C8C-49C2-8939-FE8F34B3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 algn="l">
              <a:buNone/>
              <a:defRPr sz="19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B8C0B0"/>
                </a:solidFill>
                <a:latin typeface="Noto Sans CJK SC"/>
                <a:ea typeface="Noto Sans CJK SC"/>
                <a:cs typeface="Noto Sans CJK SC"/>
              </a:rPr>
              <a:t>周一至周五 09:00–18:00</a:t>
            </a:r>
          </a:p>
        </p:txBody>
      </p:sp>
    </p:spTree>
    <p:extLst>
      <p:ext uri="{BB962C8B-B14F-4D97-AF65-F5344CB8AC3E}">
        <p14:creationId xmlns:p14="http://schemas.microsoft.com/office/powerpoint/2010/main" val="200861265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2026-10-15T02:34:56.3640000Z</dcterms:created>
  <dcterms:modified xsi:type="dcterms:W3CDTF">2026-10-15T02:34:56.3640000Z</dcterms:modified>
</coreProperties>
</file>