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5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14898572ac1486a" /><Relationship Type="http://schemas.openxmlformats.org/officeDocument/2006/relationships/extended-properties" Target="/docProps/app.xml" Id="R652290bf4ba6445e" /><Relationship Type="http://schemas.openxmlformats.org/officeDocument/2006/relationships/officeDocument" Target="/ppt/presentation.xml" Id="Rbc0fd35f08424a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85e8b45e884d9e"/>
    <p:sldMasterId xmlns:r="http://schemas.openxmlformats.org/officeDocument/2006/relationships" id="2147483655" r:id="R4883827805c2496f"/>
    <p:sldMasterId xmlns:r="http://schemas.openxmlformats.org/officeDocument/2006/relationships" id="2147483657" r:id="R87cb797475ff401a"/>
  </p:sldMasterIdLst>
  <p:notesMasterIdLst>
    <p:notesMasterId xmlns:r="http://schemas.openxmlformats.org/officeDocument/2006/relationships" r:id="Re0c239d8385141f3"/>
  </p:notesMasterIdLst>
  <p:sldIdLst>
    <p:sldId xmlns:r="http://schemas.openxmlformats.org/officeDocument/2006/relationships" id="256" r:id="R240667486a7548f2"/>
    <p:sldId xmlns:r="http://schemas.openxmlformats.org/officeDocument/2006/relationships" id="257" r:id="Rc524b7107f4c4a1e"/>
    <p:sldId xmlns:r="http://schemas.openxmlformats.org/officeDocument/2006/relationships" id="258" r:id="R76f0243f732444d0"/>
    <p:sldId xmlns:r="http://schemas.openxmlformats.org/officeDocument/2006/relationships" id="259" r:id="Rcd7eb0e26d734fce"/>
    <p:sldId xmlns:r="http://schemas.openxmlformats.org/officeDocument/2006/relationships" id="260" r:id="R60f7d3a4ca0a454f"/>
    <p:sldId xmlns:r="http://schemas.openxmlformats.org/officeDocument/2006/relationships" id="261" r:id="Ra9f78f3777a74cde"/>
    <p:sldId xmlns:r="http://schemas.openxmlformats.org/officeDocument/2006/relationships" id="262" r:id="Ra66c16a629c04cee"/>
    <p:sldId xmlns:r="http://schemas.openxmlformats.org/officeDocument/2006/relationships" id="263" r:id="R468a4cd9710d49ed"/>
    <p:sldId xmlns:r="http://schemas.openxmlformats.org/officeDocument/2006/relationships" id="264" r:id="R25ae3fdcfe1c4750"/>
    <p:sldId xmlns:r="http://schemas.openxmlformats.org/officeDocument/2006/relationships" id="265" r:id="R0176a3a815c2484f"/>
    <p:sldId xmlns:r="http://schemas.openxmlformats.org/officeDocument/2006/relationships" id="266" r:id="Re8afbce67eb54e74"/>
    <p:sldId xmlns:r="http://schemas.openxmlformats.org/officeDocument/2006/relationships" id="267" r:id="Rd53125b22bc4443c"/>
    <p:sldId xmlns:r="http://schemas.openxmlformats.org/officeDocument/2006/relationships" id="268" r:id="Ra78196e231e94d32"/>
    <p:sldId xmlns:r="http://schemas.openxmlformats.org/officeDocument/2006/relationships" id="269" r:id="R7cb2bb82ebaa45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a0e74e205e4ef7" /><Relationship Type="http://schemas.openxmlformats.org/officeDocument/2006/relationships/slideMaster" Target="/ppt/slideMasters/slideMaster1.xml" Id="Rab85e8b45e884d9e" /><Relationship Type="http://schemas.openxmlformats.org/officeDocument/2006/relationships/slideMaster" Target="/ppt/slideMasters/slideMaster2.xml" Id="R4883827805c2496f" /><Relationship Type="http://schemas.openxmlformats.org/officeDocument/2006/relationships/slideMaster" Target="/ppt/slideMasters/slideMaster3.xml" Id="R87cb797475ff401a" /><Relationship Type="http://schemas.openxmlformats.org/officeDocument/2006/relationships/notesMaster" Target="/ppt/notesMasters/notesMaster1.xml" Id="Re0c239d8385141f3" /><Relationship Type="http://schemas.openxmlformats.org/officeDocument/2006/relationships/presProps" Target="/ppt/presProps.xml" Id="R0ec67ee12ec0459b" /><Relationship Type="http://schemas.openxmlformats.org/officeDocument/2006/relationships/tableStyles" Target="/ppt/tableStyles.xml" Id="R2b2f7d64807b4d0a" /><Relationship Type="http://schemas.openxmlformats.org/officeDocument/2006/relationships/slide" Target="/ppt/slides/slide1.xml" Id="R240667486a7548f2" /><Relationship Type="http://schemas.openxmlformats.org/officeDocument/2006/relationships/slide" Target="/ppt/slides/slide2.xml" Id="Rc524b7107f4c4a1e" /><Relationship Type="http://schemas.openxmlformats.org/officeDocument/2006/relationships/slide" Target="/ppt/slides/slide3.xml" Id="R76f0243f732444d0" /><Relationship Type="http://schemas.openxmlformats.org/officeDocument/2006/relationships/slide" Target="/ppt/slides/slide4.xml" Id="Rcd7eb0e26d734fce" /><Relationship Type="http://schemas.openxmlformats.org/officeDocument/2006/relationships/slide" Target="/ppt/slides/slide5.xml" Id="R60f7d3a4ca0a454f" /><Relationship Type="http://schemas.openxmlformats.org/officeDocument/2006/relationships/slide" Target="/ppt/slides/slide6.xml" Id="Ra9f78f3777a74cde" /><Relationship Type="http://schemas.openxmlformats.org/officeDocument/2006/relationships/slide" Target="/ppt/slides/slide7.xml" Id="Ra66c16a629c04cee" /><Relationship Type="http://schemas.openxmlformats.org/officeDocument/2006/relationships/slide" Target="/ppt/slides/slide8.xml" Id="R468a4cd9710d49ed" /><Relationship Type="http://schemas.openxmlformats.org/officeDocument/2006/relationships/slide" Target="/ppt/slides/slide9.xml" Id="R25ae3fdcfe1c4750" /><Relationship Type="http://schemas.openxmlformats.org/officeDocument/2006/relationships/slide" Target="/ppt/slides/slide10.xml" Id="R0176a3a815c2484f" /><Relationship Type="http://schemas.openxmlformats.org/officeDocument/2006/relationships/slide" Target="/ppt/slides/slide11.xml" Id="Re8afbce67eb54e74" /><Relationship Type="http://schemas.openxmlformats.org/officeDocument/2006/relationships/slide" Target="/ppt/slides/slide12.xml" Id="Rd53125b22bc4443c" /><Relationship Type="http://schemas.openxmlformats.org/officeDocument/2006/relationships/slide" Target="/ppt/slides/slide13.xml" Id="Ra78196e231e94d32" /><Relationship Type="http://schemas.openxmlformats.org/officeDocument/2006/relationships/slide" Target="/ppt/slides/slide14.xml" Id="R7cb2bb82ebaa45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5.xml" Id="R8d76d6f8df8246a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5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8679585b17401f" /><Relationship Type="http://schemas.openxmlformats.org/officeDocument/2006/relationships/notesMaster" Target="/ppt/notesMasters/notesMaster1.xml" Id="R01cd17c11db0401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0d26d3c76ee47a5" /><Relationship Type="http://schemas.openxmlformats.org/officeDocument/2006/relationships/notesMaster" Target="/ppt/notesMasters/notesMaster1.xml" Id="Rde31b6d6faa548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d205af67924e82" /><Relationship Type="http://schemas.openxmlformats.org/officeDocument/2006/relationships/notesMaster" Target="/ppt/notesMasters/notesMaster1.xml" Id="R2b6f4d6126dd44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309070c93d4b40" /><Relationship Type="http://schemas.openxmlformats.org/officeDocument/2006/relationships/notesMaster" Target="/ppt/notesMasters/notesMaster1.xml" Id="Rebe42a26e03547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0d0fb42a7a450a" /><Relationship Type="http://schemas.openxmlformats.org/officeDocument/2006/relationships/notesMaster" Target="/ppt/notesMasters/notesMaster1.xml" Id="Ra1a63eb23d9e47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44ac8304534de6" /><Relationship Type="http://schemas.openxmlformats.org/officeDocument/2006/relationships/notesMaster" Target="/ppt/notesMasters/notesMaster1.xml" Id="R81976fca43e342d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d12dfb64224583" /><Relationship Type="http://schemas.openxmlformats.org/officeDocument/2006/relationships/notesMaster" Target="/ppt/notesMasters/notesMaster1.xml" Id="R01131bed28804e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99e230ef514538" /><Relationship Type="http://schemas.openxmlformats.org/officeDocument/2006/relationships/notesMaster" Target="/ppt/notesMasters/notesMaster1.xml" Id="Rcc4aeaa25cd4402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575f552452f433c" /><Relationship Type="http://schemas.openxmlformats.org/officeDocument/2006/relationships/notesMaster" Target="/ppt/notesMasters/notesMaster1.xml" Id="Reeac4de493284b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e620adc0c14deb" /><Relationship Type="http://schemas.openxmlformats.org/officeDocument/2006/relationships/notesMaster" Target="/ppt/notesMasters/notesMaster1.xml" Id="Rb23e4a8a1d3f40f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d8ea65df634bf0" /><Relationship Type="http://schemas.openxmlformats.org/officeDocument/2006/relationships/notesMaster" Target="/ppt/notesMasters/notesMaster1.xml" Id="R6f5b0059257145c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5b18cc306d14ae7" /><Relationship Type="http://schemas.openxmlformats.org/officeDocument/2006/relationships/notesMaster" Target="/ppt/notesMasters/notesMaster1.xml" Id="Rde4a97258b7a4d2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b5e8f85347849c1" /><Relationship Type="http://schemas.openxmlformats.org/officeDocument/2006/relationships/notesMaster" Target="/ppt/notesMasters/notesMaster1.xml" Id="Rcb48f1f300a84c3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6e7571068c74239" /><Relationship Type="http://schemas.openxmlformats.org/officeDocument/2006/relationships/notesMaster" Target="/ppt/notesMasters/notesMaster1.xml" Id="Rc86f30eb072045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Корпоративная презентация SRA «Silk Road Asia». Редактируемая графическая композиция. Источник: материалы сайта SRA. Источник изображений: оригинальные ассеты опубликованного проекта SRA hero-gold-wave.webp, logo.webp.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service-scene-premium-2.webp, service-scene-premium-1.webp, service-scene-premium-3.webp, service-scene-premium-4.webp.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service-scene-premium-5.webp, service-scene-premium-7.webp, service-scene-premium-6.webp, service-scene-premium-12.webp.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Дополнительный самостоятельный слайд об услуге перевозки оборудования и станков. Источник: /uslugi/perevozka-oborudovaniya-i-stankov/. Источник изображений: оригинальные ассеты опубликованного проекта SRA finder-equipment-wide.webp.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service-scene-premium-10.webp, service-scene-premium-11.webp, service-scene-premium-8.webp, service-scene-premium-9.webp.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Перечислены направления из материалов проекта. Схема не является географической картой и не подтверждает наличие регулярного сервиса по любому маршруту.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примера: src/content/case-examples.json проекта SRA, запись Казань — Актобе: продукты, 20 т, 1 200 000 ₸. Не заявляет подтверждённого срока или результата. Цена приведена как материал сайта, а не действующее предложение. Источник изображений: оригинальные ассеты опубликованного проекта SRA case-food-scene.webp.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Контакты из материалов проекта: +7 777 311 19 09, info@sra.kz, Алматы, Райымбека 348а, БЦ Zeinet, офис 512а. Рабочие часы по времени Алматы. Перед внешней рассылкой актуальность подтверждает заказчик.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5c077e42fe42f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0ca3bacbba493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d207e72e15484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ed304f5dc0424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f7f285e9c54b5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adbff557594d65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61da9651e1a418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3024e53dabac47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145DCA-1EC2-4833-AD6E-63093994B2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29D6707-3F19-4E60-AB35-D28CDA7ED26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5F8C184-A409-4368-B054-B84D8A1832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21CC8E-AE34-4796-83CC-D4CE1EB36F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D19045-44DE-4722-B4C5-32ECEAB301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DB2AEF6-6157-4489-BDB8-0E672DCFE3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114AB3-D1E4-4A99-BD5C-1A4428ECEA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13C464F-687E-458B-9C85-3A4005CB8A0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5C9F7E-D11E-49EF-B383-CFD2527E92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6E0B89-6AD8-4DA6-B47A-3CDB065440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SRA dark editori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90550"/>
            <a:ext cx="1057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SRA light editori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90550"/>
            <a:ext cx="1057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f3aa92fc88451e" /><Relationship Type="http://schemas.openxmlformats.org/officeDocument/2006/relationships/slideLayout" Target="/ppt/slideLayouts/slideLayout1.xml" Id="R0a159aaf361c45c9" /><Relationship Type="http://schemas.openxmlformats.org/officeDocument/2006/relationships/slideLayout" Target="/ppt/slideLayouts/slideLayout2.xml" Id="Rb42f4f6827ad4484" /><Relationship Type="http://schemas.openxmlformats.org/officeDocument/2006/relationships/slideLayout" Target="/ppt/slideLayouts/slideLayout3.xml" Id="R31a50b1dbffa4759" /><Relationship Type="http://schemas.openxmlformats.org/officeDocument/2006/relationships/slideLayout" Target="/ppt/slideLayouts/slideLayout4.xml" Id="Ra31f96c0e1cd422b" /><Relationship Type="http://schemas.openxmlformats.org/officeDocument/2006/relationships/slideLayout" Target="/ppt/slideLayouts/slideLayout5.xml" Id="Rdf5b847ec2b5421c" /><Relationship Type="http://schemas.openxmlformats.org/officeDocument/2006/relationships/slideLayout" Target="/ppt/slideLayouts/slideLayout6.xml" Id="R04a021b3f9864a44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.png" Id="Rc03a6e2858c04844" /><Relationship Type="http://schemas.openxmlformats.org/officeDocument/2006/relationships/theme" Target="/ppt/slideMasters/theme/theme3.xml" Id="R7ccbefe057084771" /><Relationship Type="http://schemas.openxmlformats.org/officeDocument/2006/relationships/slideLayout" Target="/ppt/slideLayouts/slideLayout7.xml" Id="Rd0464565e15a419b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image" Target="/ppt/media/image2.png" Id="R37c2e3eaba5c434c" /><Relationship Type="http://schemas.openxmlformats.org/officeDocument/2006/relationships/theme" Target="/ppt/slideMasters/theme/theme4.xml" Id="R64dc7f2944b04599" /><Relationship Type="http://schemas.openxmlformats.org/officeDocument/2006/relationships/slideLayout" Target="/ppt/slideLayouts/slideLayout8.xml" Id="Ra94f5612c6e0496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159aaf361c45c9"/>
    <p:sldLayoutId xmlns:r="http://schemas.openxmlformats.org/officeDocument/2006/relationships" id="2147483650" r:id="Rb42f4f6827ad4484"/>
    <p:sldLayoutId xmlns:r="http://schemas.openxmlformats.org/officeDocument/2006/relationships" id="2147483651" r:id="R31a50b1dbffa4759"/>
    <p:sldLayoutId xmlns:r="http://schemas.openxmlformats.org/officeDocument/2006/relationships" id="2147483652" r:id="Ra31f96c0e1cd422b"/>
    <p:sldLayoutId xmlns:r="http://schemas.openxmlformats.org/officeDocument/2006/relationships" id="2147483653" r:id="Rdf5b847ec2b5421c"/>
    <p:sldLayoutId xmlns:r="http://schemas.openxmlformats.org/officeDocument/2006/relationships" id="2147483654" r:id="R04a021b3f9864a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SRA dark master"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C3DD7C-9C81-4BEC-9E0B-8CFA7C5E03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a6e2858c0484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A18A89A4-2AA9-4ED8-963D-BE968059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SRA  /  SILK ROAD ASIA</a:t>
            </a:r>
          </a:p>
        </p:txBody>
      </p:sp>
      <p:sp>
        <p:nvSpPr>
          <p:cNvPr id="2" name="rule-2">
            <a:extLst xmlns:a="http://schemas.openxmlformats.org/drawingml/2006/main">
              <a:ext uri="{FF2B5EF4-FFF2-40B4-BE49-F238E27FC236}">
                <a16:creationId xmlns:a16="http://schemas.microsoft.com/office/drawing/2014/main" id="{34F1404B-3A95-4052-92C6-3759E9E5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394534"/>
            </a:solidFill>
            <a:prstDash val="soli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d0464565e15a419b"/>
  </p:sldLayoutIdLst>
</p:sldMaster>
</file>

<file path=ppt/slideMasters/slideMaster3.xml><?xml version="1.0" encoding="utf-8"?>
<p:sldMaster xmlns:p="http://schemas.openxmlformats.org/presentationml/2006/main">
  <p:cSld name="SRA light master"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0C7291-2F04-42E4-84EC-2C52DEE6E5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c2e3eaba5c434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3EDF7489-BE90-428B-8444-2159CCA8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SRA  /  SILK ROAD ASIA</a:t>
            </a:r>
          </a:p>
        </p:txBody>
      </p:sp>
      <p:sp>
        <p:nvSpPr>
          <p:cNvPr id="2" name="rule-4">
            <a:extLst xmlns:a="http://schemas.openxmlformats.org/drawingml/2006/main">
              <a:ext uri="{FF2B5EF4-FFF2-40B4-BE49-F238E27FC236}">
                <a16:creationId xmlns:a16="http://schemas.microsoft.com/office/drawing/2014/main" id="{23B6E11C-586C-4B76-A2F4-FFAE247C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8" r:id="Ra94f5612c6e0496f"/>
  </p:sldLayoutIdLst>
</p:sldMaster>
</file>

<file path=ppt/slideMasters/theme/theme2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4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242787ad9e445ef" /><Relationship Type="http://schemas.openxmlformats.org/officeDocument/2006/relationships/image" Target="/ppt/media/image3.png" Id="Rd00aa6cadb944620" /><Relationship Type="http://schemas.openxmlformats.org/officeDocument/2006/relationships/image" Target="/ppt/media/image4.png" Id="R693a010da299477a" /><Relationship Type="http://schemas.openxmlformats.org/officeDocument/2006/relationships/notesSlide" Target="/ppt/notesSlides/notesSlide1.xml" Id="R9f2f3fa5044e41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3699669f1a3468f" /><Relationship Type="http://schemas.openxmlformats.org/officeDocument/2006/relationships/notesSlide" Target="/ppt/notesSlides/notesSlide2.xml" Id="Re2cc1f9bc6da4cf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f17b473ff6c4245" /><Relationship Type="http://schemas.openxmlformats.org/officeDocument/2006/relationships/image" Target="/ppt/media/image5.png" Id="R43225d2c01724f9d" /><Relationship Type="http://schemas.openxmlformats.org/officeDocument/2006/relationships/image" Target="/ppt/media/image6.png" Id="R9d3dbe0d21c74bc4" /><Relationship Type="http://schemas.openxmlformats.org/officeDocument/2006/relationships/image" Target="/ppt/media/image7.png" Id="Rc686797ae1db4169" /><Relationship Type="http://schemas.openxmlformats.org/officeDocument/2006/relationships/image" Target="/ppt/media/image8.png" Id="R3d34ac1d3e20482a" /><Relationship Type="http://schemas.openxmlformats.org/officeDocument/2006/relationships/notesSlide" Target="/ppt/notesSlides/notesSlide3.xml" Id="R438a69d7b7c741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58128c6eefa45dd" /><Relationship Type="http://schemas.openxmlformats.org/officeDocument/2006/relationships/image" Target="/ppt/media/image9.png" Id="R2584737e19a94b01" /><Relationship Type="http://schemas.openxmlformats.org/officeDocument/2006/relationships/image" Target="/ppt/media/image10.png" Id="R74389e4a42c24894" /><Relationship Type="http://schemas.openxmlformats.org/officeDocument/2006/relationships/image" Target="/ppt/media/image11.png" Id="R66674a76038a4da4" /><Relationship Type="http://schemas.openxmlformats.org/officeDocument/2006/relationships/image" Target="/ppt/media/image12.png" Id="R75ebad6a8a5243fb" /><Relationship Type="http://schemas.openxmlformats.org/officeDocument/2006/relationships/notesSlide" Target="/ppt/notesSlides/notesSlide4.xml" Id="Rf8c0c489f32941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4fa679a0c7646de" /><Relationship Type="http://schemas.openxmlformats.org/officeDocument/2006/relationships/image" Target="/ppt/media/image13.png" Id="R72187624c69745bf" /><Relationship Type="http://schemas.openxmlformats.org/officeDocument/2006/relationships/notesSlide" Target="/ppt/notesSlides/notesSlide5.xml" Id="Raf0f4866d1ba48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9194e4aaf6a4f54" /><Relationship Type="http://schemas.openxmlformats.org/officeDocument/2006/relationships/image" Target="/ppt/media/image14.png" Id="R4ab0bb55e1ca4a5f" /><Relationship Type="http://schemas.openxmlformats.org/officeDocument/2006/relationships/image" Target="/ppt/media/image15.png" Id="Rf3e9070e209b4747" /><Relationship Type="http://schemas.openxmlformats.org/officeDocument/2006/relationships/image" Target="/ppt/media/image16.png" Id="R046f4e75824d4287" /><Relationship Type="http://schemas.openxmlformats.org/officeDocument/2006/relationships/image" Target="/ppt/media/image17.png" Id="Rba9f947c75ec49d5" /><Relationship Type="http://schemas.openxmlformats.org/officeDocument/2006/relationships/notesSlide" Target="/ppt/notesSlides/notesSlide6.xml" Id="Rcd13558f506249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c266347e74c4853" /><Relationship Type="http://schemas.openxmlformats.org/officeDocument/2006/relationships/notesSlide" Target="/ppt/notesSlides/notesSlide7.xml" Id="R45c370be610940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758cbdc6db944884" /><Relationship Type="http://schemas.openxmlformats.org/officeDocument/2006/relationships/notesSlide" Target="/ppt/notesSlides/notesSlide8.xml" Id="Ree9cff5d006540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ba14ba2f3ca475d" /><Relationship Type="http://schemas.openxmlformats.org/officeDocument/2006/relationships/notesSlide" Target="/ppt/notesSlides/notesSlide9.xml" Id="R62d96006ae1f4b1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9ff202e5dbd4cf5" /><Relationship Type="http://schemas.openxmlformats.org/officeDocument/2006/relationships/notesSlide" Target="/ppt/notesSlides/notesSlide10.xml" Id="R0ea926a7b92242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f6b267f15ef4c07" /><Relationship Type="http://schemas.openxmlformats.org/officeDocument/2006/relationships/image" Target="/ppt/media/image18.png" Id="R896e60f2cd6b4169" /><Relationship Type="http://schemas.openxmlformats.org/officeDocument/2006/relationships/notesSlide" Target="/ppt/notesSlides/notesSlide11.xml" Id="R7369f07842f3461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07d2521358324a5a" /><Relationship Type="http://schemas.openxmlformats.org/officeDocument/2006/relationships/notesSlide" Target="/ppt/notesSlides/notesSlide12.xml" Id="Rbd23c381d3e54b7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aed9374c4ca4462" /><Relationship Type="http://schemas.openxmlformats.org/officeDocument/2006/relationships/notesSlide" Target="/ppt/notesSlides/notesSlide13.xml" Id="R808353b840964c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88b2d61a0c04109" /><Relationship Type="http://schemas.openxmlformats.org/officeDocument/2006/relationships/notesSlide" Target="/ppt/notesSlides/notesSlide14.xml" Id="R8e61d6d94d8740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4FD1A4-48DE-408B-A9CB-D59B079BD8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aa6cadb944620"/>
          <a:srcRect xmlns:a="http://schemas.openxmlformats.org/drawingml/2006/main" l="20370" t="0" r="203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ver-text-contrast">
            <a:extLst xmlns:a="http://schemas.openxmlformats.org/drawingml/2006/main">
              <a:ext uri="{FF2B5EF4-FFF2-40B4-BE49-F238E27FC236}">
                <a16:creationId xmlns:a16="http://schemas.microsoft.com/office/drawing/2014/main" id="{7045A0D7-0824-40F4-95C3-167C8A3F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858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41A16">
                  <a:alpha val="96000"/>
                </a:srgbClr>
              </a:gs>
              <a:gs pos="58000">
                <a:srgbClr val="141A16">
                  <a:alpha val="88000"/>
                </a:srgbClr>
              </a:gs>
              <a:gs pos="100000">
                <a:srgbClr val="141A16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E232A-8785-42C0-B66D-CDAF765E4F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a010da299477a"/>
          <a:stretch xmlns:a="http://schemas.openxmlformats.org/drawingml/2006/main"/>
        </p:blipFill>
        <p:spPr>
          <a:xfrm xmlns:a="http://schemas.openxmlformats.org/drawingml/2006/main">
            <a:off x="685800" y="557396"/>
            <a:ext cx="3476625" cy="1256934"/>
          </a:xfrm>
          <a:prstGeom xmlns:a="http://schemas.openxmlformats.org/drawingml/2006/main" prst="rect">
            <a:avLst/>
          </a:prstGeom>
        </p:spPr>
      </p:pic>
      <p:sp>
        <p:nvSpPr>
          <p:cNvPr id="4" name="cover-title-1">
            <a:extLst xmlns:a="http://schemas.openxmlformats.org/drawingml/2006/main">
              <a:ext uri="{FF2B5EF4-FFF2-40B4-BE49-F238E27FC236}">
                <a16:creationId xmlns:a16="http://schemas.microsoft.com/office/drawing/2014/main" id="{0BA82BE7-F01E-44D3-946E-7D8D31A9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7429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Международные</a:t>
            </a:r>
          </a:p>
          <a:p xmlns:a="http://schemas.openxmlformats.org/drawingml/2006/main">
            <a:pPr algn="l">
              <a:buNone/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перевозки грузов</a:t>
            </a:r>
          </a:p>
        </p:txBody>
      </p:sp>
      <p:sp>
        <p:nvSpPr>
          <p:cNvPr id="5" name="site-text-2">
            <a:extLst xmlns:a="http://schemas.openxmlformats.org/drawingml/2006/main">
              <a:ext uri="{FF2B5EF4-FFF2-40B4-BE49-F238E27FC236}">
                <a16:creationId xmlns:a16="http://schemas.microsoft.com/office/drawing/2014/main" id="{1E4A68DC-823E-4375-9057-FE4DF4CE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43475"/>
            <a:ext cx="7429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Решения для бизнеса в Казахстане</a:t>
            </a:r>
          </a:p>
        </p:txBody>
      </p:sp>
      <p:sp>
        <p:nvSpPr>
          <p:cNvPr id="6" name="site-text-3">
            <a:extLst xmlns:a="http://schemas.openxmlformats.org/drawingml/2006/main">
              <a:ext uri="{FF2B5EF4-FFF2-40B4-BE49-F238E27FC236}">
                <a16:creationId xmlns:a16="http://schemas.microsoft.com/office/drawing/2014/main" id="{4AD7C692-F9F1-45C6-8CC0-D16DE1D8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198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SRA «Silk Road Asia»</a:t>
            </a:r>
          </a:p>
        </p:txBody>
      </p:sp>
    </p:spTree>
    <p:extLst>
      <p:ext uri="{BB962C8B-B14F-4D97-AF65-F5344CB8AC3E}">
        <p14:creationId xmlns:p14="http://schemas.microsoft.com/office/powerpoint/2010/main" val="122948028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4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Перевозки для бизнеса</a:t>
            </a:r>
          </a:p>
        </p:txBody>
      </p:sp>
      <p:sp>
        <p:nvSpPr>
          <p:cNvPr id="2" name="page-15">
            <a:extLst xmlns:a="http://schemas.openxmlformats.org/drawingml/2006/main">
              <a:ext uri="{FF2B5EF4-FFF2-40B4-BE49-F238E27FC236}">
                <a16:creationId xmlns:a16="http://schemas.microsoft.com/office/drawing/2014/main" id="{FFA686C5-E2BA-4B4F-AED0-D80DB657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icon-machine-16">
            <a:extLst xmlns:a="http://schemas.openxmlformats.org/drawingml/2006/main">
              <a:ext uri="{FF2B5EF4-FFF2-40B4-BE49-F238E27FC236}">
                <a16:creationId xmlns:a16="http://schemas.microsoft.com/office/drawing/2014/main" id="{1345505D-2618-46C0-8DB3-94F217E8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76200" y="771525"/>
                </a:moveTo>
                <a:lnTo>
                  <a:pt x="876300" y="771525"/>
                </a:lnTo>
                <a:lnTo>
                  <a:pt x="876300" y="885825"/>
                </a:lnTo>
                <a:lnTo>
                  <a:pt x="76200" y="885825"/>
                </a:lnTo>
                <a:lnTo>
                  <a:pt x="76200" y="771525"/>
                </a:lnTo>
                <a:moveTo>
                  <a:pt x="152400" y="771525"/>
                </a:moveTo>
                <a:lnTo>
                  <a:pt x="152400" y="200025"/>
                </a:lnTo>
                <a:lnTo>
                  <a:pt x="647700" y="200025"/>
                </a:lnTo>
                <a:lnTo>
                  <a:pt x="647700" y="523875"/>
                </a:lnTo>
                <a:lnTo>
                  <a:pt x="447675" y="523875"/>
                </a:lnTo>
                <a:lnTo>
                  <a:pt x="447675" y="771525"/>
                </a:lnTo>
                <a:moveTo>
                  <a:pt x="257175" y="200025"/>
                </a:moveTo>
                <a:lnTo>
                  <a:pt x="257175" y="76200"/>
                </a:lnTo>
                <a:lnTo>
                  <a:pt x="552450" y="76200"/>
                </a:lnTo>
                <a:lnTo>
                  <a:pt x="552450" y="200025"/>
                </a:lnTo>
                <a:moveTo>
                  <a:pt x="647700" y="381000"/>
                </a:moveTo>
                <a:lnTo>
                  <a:pt x="800100" y="381000"/>
                </a:lnTo>
                <a:lnTo>
                  <a:pt x="800100" y="647700"/>
                </a:lnTo>
                <a:lnTo>
                  <a:pt x="647700" y="647700"/>
                </a:lnTo>
                <a:moveTo>
                  <a:pt x="247650" y="352425"/>
                </a:moveTo>
                <a:lnTo>
                  <a:pt x="504825" y="352425"/>
                </a:lnTo>
                <a:moveTo>
                  <a:pt x="514350" y="771525"/>
                </a:moveTo>
                <a:lnTo>
                  <a:pt x="514350" y="638175"/>
                </a:lnTo>
                <a:lnTo>
                  <a:pt x="685800" y="638175"/>
                </a:lnTo>
                <a:lnTo>
                  <a:pt x="685800" y="7715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4" name="text-17">
            <a:extLst xmlns:a="http://schemas.openxmlformats.org/drawingml/2006/main">
              <a:ext uri="{FF2B5EF4-FFF2-40B4-BE49-F238E27FC236}">
                <a16:creationId xmlns:a16="http://schemas.microsoft.com/office/drawing/2014/main" id="{93B804EC-59B3-491A-BD53-5C89D101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Производство</a:t>
            </a:r>
          </a:p>
        </p:txBody>
      </p:sp>
      <p:sp>
        <p:nvSpPr>
          <p:cNvPr id="5" name="text-18">
            <a:extLst xmlns:a="http://schemas.openxmlformats.org/drawingml/2006/main">
              <a:ext uri="{FF2B5EF4-FFF2-40B4-BE49-F238E27FC236}">
                <a16:creationId xmlns:a16="http://schemas.microsoft.com/office/drawing/2014/main" id="{B31DE0A4-C907-4A9E-9C26-9C103A83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Оборудование,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сырьё и комплектующие</a:t>
            </a:r>
          </a:p>
        </p:txBody>
      </p:sp>
      <p:sp>
        <p:nvSpPr>
          <p:cNvPr id="6" name="icon-box-19">
            <a:extLst xmlns:a="http://schemas.openxmlformats.org/drawingml/2006/main">
              <a:ext uri="{FF2B5EF4-FFF2-40B4-BE49-F238E27FC236}">
                <a16:creationId xmlns:a16="http://schemas.microsoft.com/office/drawing/2014/main" id="{B4B42DEF-2921-48FA-A187-740826F3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142875" y="285750"/>
                </a:moveTo>
                <a:lnTo>
                  <a:pt x="476250" y="114300"/>
                </a:lnTo>
                <a:lnTo>
                  <a:pt x="809625" y="285750"/>
                </a:lnTo>
                <a:lnTo>
                  <a:pt x="809625" y="685800"/>
                </a:lnTo>
                <a:lnTo>
                  <a:pt x="476250" y="866775"/>
                </a:lnTo>
                <a:lnTo>
                  <a:pt x="142875" y="685800"/>
                </a:lnTo>
                <a:lnTo>
                  <a:pt x="142875" y="285750"/>
                </a:lnTo>
                <a:lnTo>
                  <a:pt x="476250" y="457200"/>
                </a:lnTo>
                <a:lnTo>
                  <a:pt x="809625" y="285750"/>
                </a:lnTo>
                <a:moveTo>
                  <a:pt x="476250" y="457200"/>
                </a:moveTo>
                <a:lnTo>
                  <a:pt x="476250" y="866775"/>
                </a:lnTo>
                <a:moveTo>
                  <a:pt x="304800" y="200025"/>
                </a:moveTo>
                <a:lnTo>
                  <a:pt x="647700" y="3714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7" name="text-20">
            <a:extLst xmlns:a="http://schemas.openxmlformats.org/drawingml/2006/main">
              <a:ext uri="{FF2B5EF4-FFF2-40B4-BE49-F238E27FC236}">
                <a16:creationId xmlns:a16="http://schemas.microsoft.com/office/drawing/2014/main" id="{33D79463-BE77-420F-B98D-F014A738F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Торговля</a:t>
            </a:r>
          </a:p>
        </p:txBody>
      </p:sp>
      <p:sp>
        <p:nvSpPr>
          <p:cNvPr id="8" name="text-21">
            <a:extLst xmlns:a="http://schemas.openxmlformats.org/drawingml/2006/main">
              <a:ext uri="{FF2B5EF4-FFF2-40B4-BE49-F238E27FC236}">
                <a16:creationId xmlns:a16="http://schemas.microsoft.com/office/drawing/2014/main" id="{6C857902-26E3-4FE7-B6E1-F3F66AD6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Товарные партии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и пополнение запасов</a:t>
            </a:r>
          </a:p>
        </p:txBody>
      </p:sp>
      <p:sp>
        <p:nvSpPr>
          <p:cNvPr id="9" name="icon-route-22">
            <a:extLst xmlns:a="http://schemas.openxmlformats.org/drawingml/2006/main">
              <a:ext uri="{FF2B5EF4-FFF2-40B4-BE49-F238E27FC236}">
                <a16:creationId xmlns:a16="http://schemas.microsoft.com/office/drawing/2014/main" id="{62CD697D-DC38-4CAA-AFAA-938C53D7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251710"/>
            <a:ext cx="152400" cy="152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0" name="icon-route-23">
            <a:extLst xmlns:a="http://schemas.openxmlformats.org/drawingml/2006/main">
              <a:ext uri="{FF2B5EF4-FFF2-40B4-BE49-F238E27FC236}">
                <a16:creationId xmlns:a16="http://schemas.microsoft.com/office/drawing/2014/main" id="{37277E5E-8788-4A4B-A771-4A4E501B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040" y="2739390"/>
            <a:ext cx="152400" cy="152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1" name="icon-route-24">
            <a:extLst xmlns:a="http://schemas.openxmlformats.org/drawingml/2006/main">
              <a:ext uri="{FF2B5EF4-FFF2-40B4-BE49-F238E27FC236}">
                <a16:creationId xmlns:a16="http://schemas.microsoft.com/office/drawing/2014/main" id="{9368D769-E071-423C-85B6-D75CC810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266700" y="171450"/>
                </a:moveTo>
                <a:lnTo>
                  <a:pt x="704850" y="171450"/>
                </a:lnTo>
                <a:lnTo>
                  <a:pt x="704850" y="447675"/>
                </a:lnTo>
                <a:lnTo>
                  <a:pt x="238125" y="447675"/>
                </a:lnTo>
                <a:lnTo>
                  <a:pt x="238125" y="781050"/>
                </a:lnTo>
                <a:lnTo>
                  <a:pt x="685800" y="7810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2" name="text-25">
            <a:extLst xmlns:a="http://schemas.openxmlformats.org/drawingml/2006/main">
              <a:ext uri="{FF2B5EF4-FFF2-40B4-BE49-F238E27FC236}">
                <a16:creationId xmlns:a16="http://schemas.microsoft.com/office/drawing/2014/main" id="{AB73DBC0-6748-465D-B6CA-8B36BAF2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Импорт и экспорт</a:t>
            </a:r>
          </a:p>
        </p:txBody>
      </p:sp>
      <p:sp>
        <p:nvSpPr>
          <p:cNvPr id="13" name="text-26">
            <a:extLst xmlns:a="http://schemas.openxmlformats.org/drawingml/2006/main">
              <a:ext uri="{FF2B5EF4-FFF2-40B4-BE49-F238E27FC236}">
                <a16:creationId xmlns:a16="http://schemas.microsoft.com/office/drawing/2014/main" id="{EABAE42C-D74C-4CC9-97CC-2C874D48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Поставки между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контрагентами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разных стран</a:t>
            </a:r>
          </a:p>
        </p:txBody>
      </p:sp>
      <p:sp>
        <p:nvSpPr>
          <p:cNvPr id="14" name="icon-people-27">
            <a:extLst xmlns:a="http://schemas.openxmlformats.org/drawingml/2006/main">
              <a:ext uri="{FF2B5EF4-FFF2-40B4-BE49-F238E27FC236}">
                <a16:creationId xmlns:a16="http://schemas.microsoft.com/office/drawing/2014/main" id="{DBA113E6-56E6-49DF-AFBB-DC0A363D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1640" y="2244090"/>
            <a:ext cx="198120" cy="19812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5" name="icon-people-28">
            <a:extLst xmlns:a="http://schemas.openxmlformats.org/drawingml/2006/main">
              <a:ext uri="{FF2B5EF4-FFF2-40B4-BE49-F238E27FC236}">
                <a16:creationId xmlns:a16="http://schemas.microsoft.com/office/drawing/2014/main" id="{7F0A316D-AC08-4D1F-875C-8817EA16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180975" y="857250"/>
                </a:moveTo>
                <a:lnTo>
                  <a:pt x="180975" y="628650"/>
                </a:lnTo>
                <a:lnTo>
                  <a:pt x="314325" y="447675"/>
                </a:lnTo>
                <a:lnTo>
                  <a:pt x="638175" y="447675"/>
                </a:lnTo>
                <a:lnTo>
                  <a:pt x="771525" y="628650"/>
                </a:lnTo>
                <a:lnTo>
                  <a:pt x="771525" y="857250"/>
                </a:lnTo>
                <a:moveTo>
                  <a:pt x="323850" y="857250"/>
                </a:moveTo>
                <a:lnTo>
                  <a:pt x="323850" y="647700"/>
                </a:lnTo>
                <a:moveTo>
                  <a:pt x="628650" y="857250"/>
                </a:moveTo>
                <a:lnTo>
                  <a:pt x="628650" y="6477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6" name="text-29">
            <a:extLst xmlns:a="http://schemas.openxmlformats.org/drawingml/2006/main">
              <a:ext uri="{FF2B5EF4-FFF2-40B4-BE49-F238E27FC236}">
                <a16:creationId xmlns:a16="http://schemas.microsoft.com/office/drawing/2014/main" id="{51252040-78B1-488D-B54C-58D8F994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Проекты и переезды</a:t>
            </a:r>
          </a:p>
        </p:txBody>
      </p:sp>
      <p:sp>
        <p:nvSpPr>
          <p:cNvPr id="17" name="text-30">
            <a:extLst xmlns:a="http://schemas.openxmlformats.org/drawingml/2006/main">
              <a:ext uri="{FF2B5EF4-FFF2-40B4-BE49-F238E27FC236}">
                <a16:creationId xmlns:a16="http://schemas.microsoft.com/office/drawing/2014/main" id="{25DFBE57-6CA0-4823-BBB1-39F6092C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Имущество и техника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для специальных задач</a:t>
            </a:r>
          </a:p>
        </p:txBody>
      </p:sp>
      <p:sp>
        <p:nvSpPr>
          <p:cNvPr id="18" name="text-31">
            <a:extLst xmlns:a="http://schemas.openxmlformats.org/drawingml/2006/main">
              <a:ext uri="{FF2B5EF4-FFF2-40B4-BE49-F238E27FC236}">
                <a16:creationId xmlns:a16="http://schemas.microsoft.com/office/drawing/2014/main" id="{3D7B1FFD-889D-40EB-9EF5-09AD5CC2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Начинаем с задачи клиента и параметров груза</a:t>
            </a:r>
          </a:p>
        </p:txBody>
      </p:sp>
    </p:spTree>
    <p:extLst>
      <p:ext uri="{BB962C8B-B14F-4D97-AF65-F5344CB8AC3E}">
        <p14:creationId xmlns:p14="http://schemas.microsoft.com/office/powerpoint/2010/main" val="202012017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Основные способы доставки</a:t>
            </a:r>
          </a:p>
        </p:txBody>
      </p:sp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F3D12C98-2E46-4E75-9632-746A42C6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7E2DE4-3423-4F7D-A630-2F9AA9679D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25d2c01724f9d"/>
          <a:srcRect xmlns:a="http://schemas.openxmlformats.org/drawingml/2006/main" l="16957" t="0" r="16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5">
            <a:extLst xmlns:a="http://schemas.openxmlformats.org/drawingml/2006/main">
              <a:ext uri="{FF2B5EF4-FFF2-40B4-BE49-F238E27FC236}">
                <a16:creationId xmlns:a16="http://schemas.microsoft.com/office/drawing/2014/main" id="{4A3B2B65-4198-40DF-A9A4-EA492CCD8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Автомобильные</a:t>
            </a:r>
          </a:p>
        </p:txBody>
      </p:sp>
      <p:sp>
        <p:nvSpPr>
          <p:cNvPr id="5" name="site-text-6">
            <a:extLst xmlns:a="http://schemas.openxmlformats.org/drawingml/2006/main">
              <a:ext uri="{FF2B5EF4-FFF2-40B4-BE49-F238E27FC236}">
                <a16:creationId xmlns:a16="http://schemas.microsoft.com/office/drawing/2014/main" id="{14FC6117-4353-4BB6-9D7D-C3E087DAA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От отправителя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до получателя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E3CF69-BAA7-495F-8E66-524C806252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dbe0d21c74bc4"/>
          <a:srcRect xmlns:a="http://schemas.openxmlformats.org/drawingml/2006/main" l="17727" t="0" r="177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7">
            <a:extLst xmlns:a="http://schemas.openxmlformats.org/drawingml/2006/main">
              <a:ext uri="{FF2B5EF4-FFF2-40B4-BE49-F238E27FC236}">
                <a16:creationId xmlns:a16="http://schemas.microsoft.com/office/drawing/2014/main" id="{92C869B9-FACA-4F1F-AB43-166B45C2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Авиаперевозки</a:t>
            </a:r>
          </a:p>
        </p:txBody>
      </p:sp>
      <p:sp>
        <p:nvSpPr>
          <p:cNvPr id="8" name="site-text-8">
            <a:extLst xmlns:a="http://schemas.openxmlformats.org/drawingml/2006/main">
              <a:ext uri="{FF2B5EF4-FFF2-40B4-BE49-F238E27FC236}">
                <a16:creationId xmlns:a16="http://schemas.microsoft.com/office/drawing/2014/main" id="{00565AB5-69F1-4888-A728-E94083F8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Для срочных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поставок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8036E4-3BA1-4403-98DB-7D32F1A38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86797ae1db4169"/>
          <a:srcRect xmlns:a="http://schemas.openxmlformats.org/drawingml/2006/main" l="17652" t="0" r="176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9">
            <a:extLst xmlns:a="http://schemas.openxmlformats.org/drawingml/2006/main">
              <a:ext uri="{FF2B5EF4-FFF2-40B4-BE49-F238E27FC236}">
                <a16:creationId xmlns:a16="http://schemas.microsoft.com/office/drawing/2014/main" id="{FE7CF6D4-869E-4ED2-9348-0FC8A967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Контейнерные</a:t>
            </a:r>
          </a:p>
        </p:txBody>
      </p:sp>
      <p:sp>
        <p:nvSpPr>
          <p:cNvPr id="11" name="site-text-10">
            <a:extLst xmlns:a="http://schemas.openxmlformats.org/drawingml/2006/main">
              <a:ext uri="{FF2B5EF4-FFF2-40B4-BE49-F238E27FC236}">
                <a16:creationId xmlns:a16="http://schemas.microsoft.com/office/drawing/2014/main" id="{4C9B59B7-DED6-4214-AD72-006A546F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Крупные партии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и дальние маршруты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CE592D-5228-42D5-B906-1D88A35028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34ac1d3e20482a"/>
          <a:srcRect xmlns:a="http://schemas.openxmlformats.org/drawingml/2006/main" l="17273" t="0" r="172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11">
            <a:extLst xmlns:a="http://schemas.openxmlformats.org/drawingml/2006/main">
              <a:ext uri="{FF2B5EF4-FFF2-40B4-BE49-F238E27FC236}">
                <a16:creationId xmlns:a16="http://schemas.microsoft.com/office/drawing/2014/main" id="{983F6289-A828-466F-A462-FBD60565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Мультимодальные</a:t>
            </a:r>
          </a:p>
        </p:txBody>
      </p:sp>
      <p:sp>
        <p:nvSpPr>
          <p:cNvPr id="14" name="site-text-12">
            <a:extLst xmlns:a="http://schemas.openxmlformats.org/drawingml/2006/main">
              <a:ext uri="{FF2B5EF4-FFF2-40B4-BE49-F238E27FC236}">
                <a16:creationId xmlns:a16="http://schemas.microsoft.com/office/drawing/2014/main" id="{9E5DDEF0-A390-4CAF-9E65-BFB11740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Несколько видов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транспорта</a:t>
            </a:r>
          </a:p>
        </p:txBody>
      </p:sp>
      <p:sp>
        <p:nvSpPr>
          <p:cNvPr id="15" name="site-text-13">
            <a:extLst xmlns:a="http://schemas.openxmlformats.org/drawingml/2006/main">
              <a:ext uri="{FF2B5EF4-FFF2-40B4-BE49-F238E27FC236}">
                <a16:creationId xmlns:a16="http://schemas.microsoft.com/office/drawing/2014/main" id="{822EA079-B6DE-4FB6-894B-EFB013C2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Транспорт выбираем после проверки маршрута и условий отправки</a:t>
            </a:r>
          </a:p>
        </p:txBody>
      </p:sp>
    </p:spTree>
    <p:extLst>
      <p:ext uri="{BB962C8B-B14F-4D97-AF65-F5344CB8AC3E}">
        <p14:creationId xmlns:p14="http://schemas.microsoft.com/office/powerpoint/2010/main" val="191912768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Особые условия груза</a:t>
            </a:r>
          </a:p>
        </p:txBody>
      </p:sp>
      <p:sp>
        <p:nvSpPr>
          <p:cNvPr id="2" name="page-14">
            <a:extLst xmlns:a="http://schemas.openxmlformats.org/drawingml/2006/main">
              <a:ext uri="{FF2B5EF4-FFF2-40B4-BE49-F238E27FC236}">
                <a16:creationId xmlns:a16="http://schemas.microsoft.com/office/drawing/2014/main" id="{F76A6127-CDD9-42A4-9066-1C9ECA8B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EF4804-C57B-4A6F-B074-745A6D8798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4737e19a94b01"/>
          <a:srcRect xmlns:a="http://schemas.openxmlformats.org/drawingml/2006/main" l="16492" t="0" r="164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15">
            <a:extLst xmlns:a="http://schemas.openxmlformats.org/drawingml/2006/main">
              <a:ext uri="{FF2B5EF4-FFF2-40B4-BE49-F238E27FC236}">
                <a16:creationId xmlns:a16="http://schemas.microsoft.com/office/drawing/2014/main" id="{C30BCBC8-B9D8-4D52-9AA4-BB11B143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Негабаритные</a:t>
            </a:r>
          </a:p>
        </p:txBody>
      </p:sp>
      <p:sp>
        <p:nvSpPr>
          <p:cNvPr id="5" name="site-text-16">
            <a:extLst xmlns:a="http://schemas.openxmlformats.org/drawingml/2006/main">
              <a:ext uri="{FF2B5EF4-FFF2-40B4-BE49-F238E27FC236}">
                <a16:creationId xmlns:a16="http://schemas.microsoft.com/office/drawing/2014/main" id="{7EE333FE-DC04-45E3-88D1-3DC51E1B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Размеры, масса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и ограничения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3CEBD9-8A5E-4DA9-B50E-83527C727D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89e4a42c24894"/>
          <a:srcRect xmlns:a="http://schemas.openxmlformats.org/drawingml/2006/main" l="17727" t="0" r="177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17">
            <a:extLst xmlns:a="http://schemas.openxmlformats.org/drawingml/2006/main">
              <a:ext uri="{FF2B5EF4-FFF2-40B4-BE49-F238E27FC236}">
                <a16:creationId xmlns:a16="http://schemas.microsoft.com/office/drawing/2014/main" id="{33CA00B4-02E8-40BE-B3C7-F203CE0A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Рефрижераторные</a:t>
            </a:r>
          </a:p>
        </p:txBody>
      </p:sp>
      <p:sp>
        <p:nvSpPr>
          <p:cNvPr id="8" name="site-text-18">
            <a:extLst xmlns:a="http://schemas.openxmlformats.org/drawingml/2006/main">
              <a:ext uri="{FF2B5EF4-FFF2-40B4-BE49-F238E27FC236}">
                <a16:creationId xmlns:a16="http://schemas.microsoft.com/office/drawing/2014/main" id="{76CACADC-5F14-4EDA-9B18-9E9EFA68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Согласованный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режим доставки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2D8270-74EF-4BF4-BF20-AA385F7748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74a76038a4da4"/>
          <a:srcRect xmlns:a="http://schemas.openxmlformats.org/drawingml/2006/main" l="17196" t="0" r="171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19">
            <a:extLst xmlns:a="http://schemas.openxmlformats.org/drawingml/2006/main">
              <a:ext uri="{FF2B5EF4-FFF2-40B4-BE49-F238E27FC236}">
                <a16:creationId xmlns:a16="http://schemas.microsoft.com/office/drawing/2014/main" id="{A785E427-E5A2-44EF-B4E3-D8A178CD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Опасные грузы</a:t>
            </a:r>
          </a:p>
        </p:txBody>
      </p:sp>
      <p:sp>
        <p:nvSpPr>
          <p:cNvPr id="11" name="site-text-20">
            <a:extLst xmlns:a="http://schemas.openxmlformats.org/drawingml/2006/main">
              <a:ext uri="{FF2B5EF4-FFF2-40B4-BE49-F238E27FC236}">
                <a16:creationId xmlns:a16="http://schemas.microsoft.com/office/drawing/2014/main" id="{D871B040-36E9-4136-A671-83B0DD14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Класс опасности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и упаковка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345E83-21CE-46D7-96AC-BA78969029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ebad6a8a5243fb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21">
            <a:extLst xmlns:a="http://schemas.openxmlformats.org/drawingml/2006/main">
              <a:ext uri="{FF2B5EF4-FFF2-40B4-BE49-F238E27FC236}">
                <a16:creationId xmlns:a16="http://schemas.microsoft.com/office/drawing/2014/main" id="{504048C2-7209-4A05-9FF9-335DD129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Оборудование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и станки</a:t>
            </a:r>
          </a:p>
        </p:txBody>
      </p:sp>
      <p:sp>
        <p:nvSpPr>
          <p:cNvPr id="14" name="site-text-22">
            <a:extLst xmlns:a="http://schemas.openxmlformats.org/drawingml/2006/main">
              <a:ext uri="{FF2B5EF4-FFF2-40B4-BE49-F238E27FC236}">
                <a16:creationId xmlns:a16="http://schemas.microsoft.com/office/drawing/2014/main" id="{F82A543F-9297-42B1-8541-97578F0C8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Погрузка, упаковка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и крепление</a:t>
            </a:r>
          </a:p>
        </p:txBody>
      </p:sp>
      <p:sp>
        <p:nvSpPr>
          <p:cNvPr id="15" name="site-text-23">
            <a:extLst xmlns:a="http://schemas.openxmlformats.org/drawingml/2006/main">
              <a:ext uri="{FF2B5EF4-FFF2-40B4-BE49-F238E27FC236}">
                <a16:creationId xmlns:a16="http://schemas.microsoft.com/office/drawing/2014/main" id="{D520B090-B753-4463-A02D-8B109EB7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Возможность перевозки подтверждаем по исходным данным</a:t>
            </a:r>
          </a:p>
        </p:txBody>
      </p:sp>
    </p:spTree>
    <p:extLst>
      <p:ext uri="{BB962C8B-B14F-4D97-AF65-F5344CB8AC3E}">
        <p14:creationId xmlns:p14="http://schemas.microsoft.com/office/powerpoint/2010/main" val="285575733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Оборудование и станки</a:t>
            </a:r>
          </a:p>
        </p:txBody>
      </p:sp>
      <p:sp>
        <p:nvSpPr>
          <p:cNvPr id="2" name="page-65">
            <a:extLst xmlns:a="http://schemas.openxmlformats.org/drawingml/2006/main">
              <a:ext uri="{FF2B5EF4-FFF2-40B4-BE49-F238E27FC236}">
                <a16:creationId xmlns:a16="http://schemas.microsoft.com/office/drawing/2014/main" id="{88327FC3-1837-4075-B01D-7B40CB0A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text-67">
            <a:extLst xmlns:a="http://schemas.openxmlformats.org/drawingml/2006/main">
              <a:ext uri="{FF2B5EF4-FFF2-40B4-BE49-F238E27FC236}">
                <a16:creationId xmlns:a16="http://schemas.microsoft.com/office/drawing/2014/main" id="{B928BA32-302A-4400-B1A9-049AF483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0764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text-68">
            <a:extLst xmlns:a="http://schemas.openxmlformats.org/drawingml/2006/main">
              <a:ext uri="{FF2B5EF4-FFF2-40B4-BE49-F238E27FC236}">
                <a16:creationId xmlns:a16="http://schemas.microsoft.com/office/drawing/2014/main" id="{8D298888-F39F-47BC-B98A-DF9D71BB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076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Размеры и масса</a:t>
            </a:r>
          </a:p>
        </p:txBody>
      </p:sp>
      <p:sp>
        <p:nvSpPr>
          <p:cNvPr id="6" name="text-69">
            <a:extLst xmlns:a="http://schemas.openxmlformats.org/drawingml/2006/main">
              <a:ext uri="{FF2B5EF4-FFF2-40B4-BE49-F238E27FC236}">
                <a16:creationId xmlns:a16="http://schemas.microsoft.com/office/drawing/2014/main" id="{CA0F325F-D42F-4DA3-AE3E-E1F6CCCC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476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Параметры каждого места и центра тяжести</a:t>
            </a:r>
          </a:p>
        </p:txBody>
      </p:sp>
      <p:sp>
        <p:nvSpPr>
          <p:cNvPr id="7" name="text-70">
            <a:extLst xmlns:a="http://schemas.openxmlformats.org/drawingml/2006/main">
              <a:ext uri="{FF2B5EF4-FFF2-40B4-BE49-F238E27FC236}">
                <a16:creationId xmlns:a16="http://schemas.microsoft.com/office/drawing/2014/main" id="{44E00F86-3362-4BEC-BCAC-08FD6F74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text-71">
            <a:extLst xmlns:a="http://schemas.openxmlformats.org/drawingml/2006/main">
              <a:ext uri="{FF2B5EF4-FFF2-40B4-BE49-F238E27FC236}">
                <a16:creationId xmlns:a16="http://schemas.microsoft.com/office/drawing/2014/main" id="{71E908F7-880A-4052-95DA-92379BDE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0289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Погрузка</a:t>
            </a:r>
          </a:p>
        </p:txBody>
      </p:sp>
      <p:sp>
        <p:nvSpPr>
          <p:cNvPr id="9" name="text-72">
            <a:extLst xmlns:a="http://schemas.openxmlformats.org/drawingml/2006/main">
              <a:ext uri="{FF2B5EF4-FFF2-40B4-BE49-F238E27FC236}">
                <a16:creationId xmlns:a16="http://schemas.microsoft.com/office/drawing/2014/main" id="{E80A668C-D87F-4803-96D0-2792BF48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4290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Техника, точки подъёма и доступ к месту</a:t>
            </a:r>
          </a:p>
        </p:txBody>
      </p:sp>
      <p:sp>
        <p:nvSpPr>
          <p:cNvPr id="10" name="text-73">
            <a:extLst xmlns:a="http://schemas.openxmlformats.org/drawingml/2006/main">
              <a:ext uri="{FF2B5EF4-FFF2-40B4-BE49-F238E27FC236}">
                <a16:creationId xmlns:a16="http://schemas.microsoft.com/office/drawing/2014/main" id="{6BEDC63E-6931-4E83-92C5-6A5C5570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814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text-74">
            <a:extLst xmlns:a="http://schemas.openxmlformats.org/drawingml/2006/main">
              <a:ext uri="{FF2B5EF4-FFF2-40B4-BE49-F238E27FC236}">
                <a16:creationId xmlns:a16="http://schemas.microsoft.com/office/drawing/2014/main" id="{B0BF96BF-2FD2-4ED5-BA97-56122F81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981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Защита</a:t>
            </a:r>
          </a:p>
        </p:txBody>
      </p:sp>
      <p:sp>
        <p:nvSpPr>
          <p:cNvPr id="12" name="text-75">
            <a:extLst xmlns:a="http://schemas.openxmlformats.org/drawingml/2006/main">
              <a:ext uri="{FF2B5EF4-FFF2-40B4-BE49-F238E27FC236}">
                <a16:creationId xmlns:a16="http://schemas.microsoft.com/office/drawing/2014/main" id="{DA3FC55A-C70A-409A-B1A5-55FCC386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381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Упаковка, крепление и чувствительные узлы</a:t>
            </a:r>
          </a:p>
        </p:txBody>
      </p:sp>
      <p:sp>
        <p:nvSpPr>
          <p:cNvPr id="13" name="text-76">
            <a:extLst xmlns:a="http://schemas.openxmlformats.org/drawingml/2006/main">
              <a:ext uri="{FF2B5EF4-FFF2-40B4-BE49-F238E27FC236}">
                <a16:creationId xmlns:a16="http://schemas.microsoft.com/office/drawing/2014/main" id="{1A597601-D94F-4708-8695-16CA0AB6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33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text-77">
            <a:extLst xmlns:a="http://schemas.openxmlformats.org/drawingml/2006/main">
              <a:ext uri="{FF2B5EF4-FFF2-40B4-BE49-F238E27FC236}">
                <a16:creationId xmlns:a16="http://schemas.microsoft.com/office/drawing/2014/main" id="{97E0FF6C-B8C1-4BC8-ABA0-13EFB235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339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Маршрут</a:t>
            </a:r>
          </a:p>
        </p:txBody>
      </p:sp>
      <p:sp>
        <p:nvSpPr>
          <p:cNvPr id="15" name="text-78">
            <a:extLst xmlns:a="http://schemas.openxmlformats.org/drawingml/2006/main">
              <a:ext uri="{FF2B5EF4-FFF2-40B4-BE49-F238E27FC236}">
                <a16:creationId xmlns:a16="http://schemas.microsoft.com/office/drawing/2014/main" id="{4E4525CB-05FD-40DD-A2FA-9573F171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3340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Ограничения и условия на каждом участке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F17A1A-675D-4187-9511-66E7CD5808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187624c69745bf"/>
          <a:srcRect xmlns:a="http://schemas.openxmlformats.org/drawingml/2006/main" l="19463" t="0" r="194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400300"/>
            <a:ext cx="3467100" cy="28384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3153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Услуги до и после перевозки</a:t>
            </a:r>
          </a:p>
        </p:txBody>
      </p:sp>
      <p:sp>
        <p:nvSpPr>
          <p:cNvPr id="2" name="page-24">
            <a:extLst xmlns:a="http://schemas.openxmlformats.org/drawingml/2006/main">
              <a:ext uri="{FF2B5EF4-FFF2-40B4-BE49-F238E27FC236}">
                <a16:creationId xmlns:a16="http://schemas.microsoft.com/office/drawing/2014/main" id="{29319BB0-F8CB-4452-ACAA-CBF07251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491B96-9153-4F6A-B0E5-E6165F904A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0bb55e1ca4a5f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25">
            <a:extLst xmlns:a="http://schemas.openxmlformats.org/drawingml/2006/main">
              <a:ext uri="{FF2B5EF4-FFF2-40B4-BE49-F238E27FC236}">
                <a16:creationId xmlns:a16="http://schemas.microsoft.com/office/drawing/2014/main" id="{485D2A72-4342-4CE7-825E-57E67079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Склады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консолидации</a:t>
            </a:r>
          </a:p>
        </p:txBody>
      </p:sp>
      <p:sp>
        <p:nvSpPr>
          <p:cNvPr id="5" name="site-text-26">
            <a:extLst xmlns:a="http://schemas.openxmlformats.org/drawingml/2006/main">
              <a:ext uri="{FF2B5EF4-FFF2-40B4-BE49-F238E27FC236}">
                <a16:creationId xmlns:a16="http://schemas.microsoft.com/office/drawing/2014/main" id="{7C409E93-E14F-44AD-BD95-5DFAE9462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Отправки разных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поставщиков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6BCD8-0D86-48B6-ADFD-1E33CAAD45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e9070e209b4747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27">
            <a:extLst xmlns:a="http://schemas.openxmlformats.org/drawingml/2006/main">
              <a:ext uri="{FF2B5EF4-FFF2-40B4-BE49-F238E27FC236}">
                <a16:creationId xmlns:a16="http://schemas.microsoft.com/office/drawing/2014/main" id="{BC26F353-4227-4269-8DEA-4F7800D5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Экспедирование</a:t>
            </a:r>
          </a:p>
        </p:txBody>
      </p:sp>
      <p:sp>
        <p:nvSpPr>
          <p:cNvPr id="8" name="site-text-28">
            <a:extLst xmlns:a="http://schemas.openxmlformats.org/drawingml/2006/main">
              <a:ext uri="{FF2B5EF4-FFF2-40B4-BE49-F238E27FC236}">
                <a16:creationId xmlns:a16="http://schemas.microsoft.com/office/drawing/2014/main" id="{F151396D-34E4-4B37-B916-138708CD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Участники и этапы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перевозки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DB2A1F-221E-411F-91BE-91EA56392A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6f4e75824d4287"/>
          <a:srcRect xmlns:a="http://schemas.openxmlformats.org/drawingml/2006/main" l="16957" t="0" r="16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29">
            <a:extLst xmlns:a="http://schemas.openxmlformats.org/drawingml/2006/main">
              <a:ext uri="{FF2B5EF4-FFF2-40B4-BE49-F238E27FC236}">
                <a16:creationId xmlns:a16="http://schemas.microsoft.com/office/drawing/2014/main" id="{048BBB63-6825-4AA0-B82E-1BA82B19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Сборные грузы</a:t>
            </a:r>
          </a:p>
        </p:txBody>
      </p:sp>
      <p:sp>
        <p:nvSpPr>
          <p:cNvPr id="11" name="site-text-30">
            <a:extLst xmlns:a="http://schemas.openxmlformats.org/drawingml/2006/main">
              <a:ext uri="{FF2B5EF4-FFF2-40B4-BE49-F238E27FC236}">
                <a16:creationId xmlns:a16="http://schemas.microsoft.com/office/drawing/2014/main" id="{D14923ED-8E18-49C1-9AEF-6E8A62F5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Без отдельной машины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или контейнера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BDBF6B-F8ED-4B48-8556-B5B374873F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9f947c75ec49d5"/>
          <a:srcRect xmlns:a="http://schemas.openxmlformats.org/drawingml/2006/main" l="17652" t="0" r="176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31">
            <a:extLst xmlns:a="http://schemas.openxmlformats.org/drawingml/2006/main">
              <a:ext uri="{FF2B5EF4-FFF2-40B4-BE49-F238E27FC236}">
                <a16:creationId xmlns:a16="http://schemas.microsoft.com/office/drawing/2014/main" id="{E6F818B5-28FF-41DE-AA84-65BC4138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Переезды</a:t>
            </a:r>
          </a:p>
        </p:txBody>
      </p:sp>
      <p:sp>
        <p:nvSpPr>
          <p:cNvPr id="14" name="site-text-32">
            <a:extLst xmlns:a="http://schemas.openxmlformats.org/drawingml/2006/main">
              <a:ext uri="{FF2B5EF4-FFF2-40B4-BE49-F238E27FC236}">
                <a16:creationId xmlns:a16="http://schemas.microsoft.com/office/drawing/2014/main" id="{4023EBF3-ACAF-4AEC-81D8-530CB26E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Мебель, техника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и личные вещи</a:t>
            </a:r>
          </a:p>
        </p:txBody>
      </p:sp>
      <p:sp>
        <p:nvSpPr>
          <p:cNvPr id="15" name="site-text-33">
            <a:extLst xmlns:a="http://schemas.openxmlformats.org/drawingml/2006/main">
              <a:ext uri="{FF2B5EF4-FFF2-40B4-BE49-F238E27FC236}">
                <a16:creationId xmlns:a16="http://schemas.microsoft.com/office/drawing/2014/main" id="{803F5A39-616E-48E3-AE72-602099FC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Состав операций согласуем под задачу клиента</a:t>
            </a:r>
          </a:p>
        </p:txBody>
      </p:sp>
    </p:spTree>
    <p:extLst>
      <p:ext uri="{BB962C8B-B14F-4D97-AF65-F5344CB8AC3E}">
        <p14:creationId xmlns:p14="http://schemas.microsoft.com/office/powerpoint/2010/main" val="710852546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Направления в Казахстан</a:t>
            </a:r>
          </a:p>
        </p:txBody>
      </p:sp>
      <p:sp>
        <p:nvSpPr>
          <p:cNvPr id="2" name="page-96">
            <a:extLst xmlns:a="http://schemas.openxmlformats.org/drawingml/2006/main">
              <a:ext uri="{FF2B5EF4-FFF2-40B4-BE49-F238E27FC236}">
                <a16:creationId xmlns:a16="http://schemas.microsoft.com/office/drawing/2014/main" id="{37CA6761-514C-49C5-8261-B113B3CD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text-97">
            <a:extLst xmlns:a="http://schemas.openxmlformats.org/drawingml/2006/main">
              <a:ext uri="{FF2B5EF4-FFF2-40B4-BE49-F238E27FC236}">
                <a16:creationId xmlns:a16="http://schemas.microsoft.com/office/drawing/2014/main" id="{FBB78368-A023-46B7-90AF-2FAF4844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Китай</a:t>
            </a:r>
          </a:p>
        </p:txBody>
      </p:sp>
      <p:sp>
        <p:nvSpPr>
          <p:cNvPr id="4" name="rule-98">
            <a:extLst xmlns:a="http://schemas.openxmlformats.org/drawingml/2006/main">
              <a:ext uri="{FF2B5EF4-FFF2-40B4-BE49-F238E27FC236}">
                <a16:creationId xmlns:a16="http://schemas.microsoft.com/office/drawing/2014/main" id="{B6AE22DE-E1C6-4B52-997A-9095D9B0A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2407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5" name="text-99">
            <a:extLst xmlns:a="http://schemas.openxmlformats.org/drawingml/2006/main">
              <a:ext uri="{FF2B5EF4-FFF2-40B4-BE49-F238E27FC236}">
                <a16:creationId xmlns:a16="http://schemas.microsoft.com/office/drawing/2014/main" id="{816BBF44-E451-4FE9-84EF-9C14E619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Турция</a:t>
            </a:r>
          </a:p>
        </p:txBody>
      </p:sp>
      <p:sp>
        <p:nvSpPr>
          <p:cNvPr id="6" name="rule-100">
            <a:extLst xmlns:a="http://schemas.openxmlformats.org/drawingml/2006/main">
              <a:ext uri="{FF2B5EF4-FFF2-40B4-BE49-F238E27FC236}">
                <a16:creationId xmlns:a16="http://schemas.microsoft.com/office/drawing/2014/main" id="{CE4B1D38-DA4A-4801-8717-7AC0D2B1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60985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7" name="text-101">
            <a:extLst xmlns:a="http://schemas.openxmlformats.org/drawingml/2006/main">
              <a:ext uri="{FF2B5EF4-FFF2-40B4-BE49-F238E27FC236}">
                <a16:creationId xmlns:a16="http://schemas.microsoft.com/office/drawing/2014/main" id="{93AAD998-5103-4447-BF71-3CAB3627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Европа</a:t>
            </a:r>
          </a:p>
        </p:txBody>
      </p:sp>
      <p:sp>
        <p:nvSpPr>
          <p:cNvPr id="8" name="rule-102">
            <a:extLst xmlns:a="http://schemas.openxmlformats.org/drawingml/2006/main">
              <a:ext uri="{FF2B5EF4-FFF2-40B4-BE49-F238E27FC236}">
                <a16:creationId xmlns:a16="http://schemas.microsoft.com/office/drawing/2014/main" id="{5EC49394-B386-404C-8927-E6B3E9F8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09562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9" name="text-103">
            <a:extLst xmlns:a="http://schemas.openxmlformats.org/drawingml/2006/main">
              <a:ext uri="{FF2B5EF4-FFF2-40B4-BE49-F238E27FC236}">
                <a16:creationId xmlns:a16="http://schemas.microsoft.com/office/drawing/2014/main" id="{D2F08B4F-B208-4797-8269-155EDB3D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Россия</a:t>
            </a:r>
          </a:p>
        </p:txBody>
      </p:sp>
      <p:sp>
        <p:nvSpPr>
          <p:cNvPr id="10" name="rule-104">
            <a:extLst xmlns:a="http://schemas.openxmlformats.org/drawingml/2006/main">
              <a:ext uri="{FF2B5EF4-FFF2-40B4-BE49-F238E27FC236}">
                <a16:creationId xmlns:a16="http://schemas.microsoft.com/office/drawing/2014/main" id="{1BCF157F-B2C4-47CB-954D-7866845D8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58140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1" name="text-105">
            <a:extLst xmlns:a="http://schemas.openxmlformats.org/drawingml/2006/main">
              <a:ext uri="{FF2B5EF4-FFF2-40B4-BE49-F238E27FC236}">
                <a16:creationId xmlns:a16="http://schemas.microsoft.com/office/drawing/2014/main" id="{B8F630A9-0A33-4A2F-BC6F-B0850841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Узбекистан</a:t>
            </a:r>
          </a:p>
        </p:txBody>
      </p:sp>
      <p:sp>
        <p:nvSpPr>
          <p:cNvPr id="12" name="rule-106">
            <a:extLst xmlns:a="http://schemas.openxmlformats.org/drawingml/2006/main">
              <a:ext uri="{FF2B5EF4-FFF2-40B4-BE49-F238E27FC236}">
                <a16:creationId xmlns:a16="http://schemas.microsoft.com/office/drawing/2014/main" id="{ACB77307-72AF-4905-B60E-DD2615C0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6717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3" name="text-107">
            <a:extLst xmlns:a="http://schemas.openxmlformats.org/drawingml/2006/main">
              <a:ext uri="{FF2B5EF4-FFF2-40B4-BE49-F238E27FC236}">
                <a16:creationId xmlns:a16="http://schemas.microsoft.com/office/drawing/2014/main" id="{AF32188D-A9F5-4EC4-A77F-B2E263CF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719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Южная Корея</a:t>
            </a:r>
          </a:p>
        </p:txBody>
      </p:sp>
      <p:sp>
        <p:nvSpPr>
          <p:cNvPr id="14" name="rule-108">
            <a:extLst xmlns:a="http://schemas.openxmlformats.org/drawingml/2006/main">
              <a:ext uri="{FF2B5EF4-FFF2-40B4-BE49-F238E27FC236}">
                <a16:creationId xmlns:a16="http://schemas.microsoft.com/office/drawing/2014/main" id="{D7DA5536-C9A9-49FD-ADC8-E3505860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5295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5" name="text-109">
            <a:extLst xmlns:a="http://schemas.openxmlformats.org/drawingml/2006/main">
              <a:ext uri="{FF2B5EF4-FFF2-40B4-BE49-F238E27FC236}">
                <a16:creationId xmlns:a16="http://schemas.microsoft.com/office/drawing/2014/main" id="{47097392-F43F-42E5-BDCE-329E8DF5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ОАЭ</a:t>
            </a:r>
          </a:p>
        </p:txBody>
      </p:sp>
      <p:sp>
        <p:nvSpPr>
          <p:cNvPr id="16" name="rule-110">
            <a:extLst xmlns:a="http://schemas.openxmlformats.org/drawingml/2006/main">
              <a:ext uri="{FF2B5EF4-FFF2-40B4-BE49-F238E27FC236}">
                <a16:creationId xmlns:a16="http://schemas.microsoft.com/office/drawing/2014/main" id="{51776B88-EA3C-4C78-BDC3-52BC9035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03872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7" name="rule-111">
            <a:extLst xmlns:a="http://schemas.openxmlformats.org/drawingml/2006/main">
              <a:ext uri="{FF2B5EF4-FFF2-40B4-BE49-F238E27FC236}">
                <a16:creationId xmlns:a16="http://schemas.microsoft.com/office/drawing/2014/main" id="{E8BED486-A015-487D-BB0C-7515E807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2124075"/>
            <a:ext cx="9525" cy="2914650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sp>
        <p:nvSpPr>
          <p:cNvPr id="18" name="rule-112">
            <a:extLst xmlns:a="http://schemas.openxmlformats.org/drawingml/2006/main">
              <a:ext uri="{FF2B5EF4-FFF2-40B4-BE49-F238E27FC236}">
                <a16:creationId xmlns:a16="http://schemas.microsoft.com/office/drawing/2014/main" id="{D356ACF0-8C70-4DAB-AAE7-CD2D21EA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3590925"/>
            <a:ext cx="146685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9" name="shape-113">
            <a:extLst xmlns:a="http://schemas.openxmlformats.org/drawingml/2006/main">
              <a:ext uri="{FF2B5EF4-FFF2-40B4-BE49-F238E27FC236}">
                <a16:creationId xmlns:a16="http://schemas.microsoft.com/office/drawing/2014/main" id="{A5A5F945-53EC-4C58-B833-A189ED648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8125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sp>
        <p:nvSpPr>
          <p:cNvPr id="20" name="text-114">
            <a:extLst xmlns:a="http://schemas.openxmlformats.org/drawingml/2006/main">
              <a:ext uri="{FF2B5EF4-FFF2-40B4-BE49-F238E27FC236}">
                <a16:creationId xmlns:a16="http://schemas.microsoft.com/office/drawing/2014/main" id="{697BFEC6-B246-46FD-BDA6-725BC2222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333750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Казахстан</a:t>
            </a:r>
          </a:p>
        </p:txBody>
      </p:sp>
      <p:sp>
        <p:nvSpPr>
          <p:cNvPr id="21" name="text-115">
            <a:extLst xmlns:a="http://schemas.openxmlformats.org/drawingml/2006/main">
              <a:ext uri="{FF2B5EF4-FFF2-40B4-BE49-F238E27FC236}">
                <a16:creationId xmlns:a16="http://schemas.microsoft.com/office/drawing/2014/main" id="{307E1F61-AD7C-4A5D-AE74-B80EA5C9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486025"/>
            <a:ext cx="2286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Алматы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Астана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Шымкент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Другие города и регионы</a:t>
            </a:r>
          </a:p>
        </p:txBody>
      </p:sp>
      <p:sp>
        <p:nvSpPr>
          <p:cNvPr id="22" name="text-116">
            <a:extLst xmlns:a="http://schemas.openxmlformats.org/drawingml/2006/main">
              <a:ext uri="{FF2B5EF4-FFF2-40B4-BE49-F238E27FC236}">
                <a16:creationId xmlns:a16="http://schemas.microsoft.com/office/drawing/2014/main" id="{8C90C7B8-EBE0-4B64-BDF3-F1FF1F2D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5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Доступность схемы и транзита уточняем для каждой заявки</a:t>
            </a:r>
          </a:p>
        </p:txBody>
      </p:sp>
    </p:spTree>
    <p:extLst>
      <p:ext uri="{BB962C8B-B14F-4D97-AF65-F5344CB8AC3E}">
        <p14:creationId xmlns:p14="http://schemas.microsoft.com/office/powerpoint/2010/main" val="158018569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Пять этапов перевозки</a:t>
            </a:r>
          </a:p>
        </p:txBody>
      </p:sp>
      <p:sp>
        <p:nvSpPr>
          <p:cNvPr id="2" name="page-117">
            <a:extLst xmlns:a="http://schemas.openxmlformats.org/drawingml/2006/main">
              <a:ext uri="{FF2B5EF4-FFF2-40B4-BE49-F238E27FC236}">
                <a16:creationId xmlns:a16="http://schemas.microsoft.com/office/drawing/2014/main" id="{0421293C-B431-4613-B870-717EDEE6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rule-118">
            <a:extLst xmlns:a="http://schemas.openxmlformats.org/drawingml/2006/main">
              <a:ext uri="{FF2B5EF4-FFF2-40B4-BE49-F238E27FC236}">
                <a16:creationId xmlns:a16="http://schemas.microsoft.com/office/drawing/2014/main" id="{BD384E36-BB07-41F2-8059-EC0760F37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14625"/>
            <a:ext cx="9906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A68A54"/>
            </a:solidFill>
            <a:prstDash val="solid"/>
          </a:ln>
        </p:spPr>
      </p:sp>
      <p:sp>
        <p:nvSpPr>
          <p:cNvPr id="4" name="shape-119">
            <a:extLst xmlns:a="http://schemas.openxmlformats.org/drawingml/2006/main">
              <a:ext uri="{FF2B5EF4-FFF2-40B4-BE49-F238E27FC236}">
                <a16:creationId xmlns:a16="http://schemas.microsoft.com/office/drawing/2014/main" id="{4D25C87C-7082-4E50-9F9A-06A28309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5" name="text-120">
            <a:extLst xmlns:a="http://schemas.openxmlformats.org/drawingml/2006/main">
              <a:ext uri="{FF2B5EF4-FFF2-40B4-BE49-F238E27FC236}">
                <a16:creationId xmlns:a16="http://schemas.microsoft.com/office/drawing/2014/main" id="{FAF86CCE-F9A2-4720-B231-379DE5F5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text-121">
            <a:extLst xmlns:a="http://schemas.openxmlformats.org/drawingml/2006/main">
              <a:ext uri="{FF2B5EF4-FFF2-40B4-BE49-F238E27FC236}">
                <a16:creationId xmlns:a16="http://schemas.microsoft.com/office/drawing/2014/main" id="{811421A4-CAAD-4F85-803A-F6287B9B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Заявка</a:t>
            </a:r>
          </a:p>
        </p:txBody>
      </p:sp>
      <p:sp>
        <p:nvSpPr>
          <p:cNvPr id="7" name="text-122">
            <a:extLst xmlns:a="http://schemas.openxmlformats.org/drawingml/2006/main">
              <a:ext uri="{FF2B5EF4-FFF2-40B4-BE49-F238E27FC236}">
                <a16:creationId xmlns:a16="http://schemas.microsoft.com/office/drawing/2014/main" id="{61F69B81-9E8A-43FA-A732-4E5C9140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Маршрут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и параметры груза</a:t>
            </a:r>
          </a:p>
        </p:txBody>
      </p:sp>
      <p:sp>
        <p:nvSpPr>
          <p:cNvPr id="8" name="shape-123">
            <a:extLst xmlns:a="http://schemas.openxmlformats.org/drawingml/2006/main">
              <a:ext uri="{FF2B5EF4-FFF2-40B4-BE49-F238E27FC236}">
                <a16:creationId xmlns:a16="http://schemas.microsoft.com/office/drawing/2014/main" id="{96D7ED72-9A8C-4608-9C3F-B2583D7D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9" name="text-124">
            <a:extLst xmlns:a="http://schemas.openxmlformats.org/drawingml/2006/main">
              <a:ext uri="{FF2B5EF4-FFF2-40B4-BE49-F238E27FC236}">
                <a16:creationId xmlns:a16="http://schemas.microsoft.com/office/drawing/2014/main" id="{C49E75BC-6E86-4375-AF7B-5A9CDAA9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text-125">
            <a:extLst xmlns:a="http://schemas.openxmlformats.org/drawingml/2006/main">
              <a:ext uri="{FF2B5EF4-FFF2-40B4-BE49-F238E27FC236}">
                <a16:creationId xmlns:a16="http://schemas.microsoft.com/office/drawing/2014/main" id="{5F187BE4-4D2A-4328-A1AB-CF6FC173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Проработка</a:t>
            </a:r>
          </a:p>
        </p:txBody>
      </p:sp>
      <p:sp>
        <p:nvSpPr>
          <p:cNvPr id="11" name="text-126">
            <a:extLst xmlns:a="http://schemas.openxmlformats.org/drawingml/2006/main">
              <a:ext uri="{FF2B5EF4-FFF2-40B4-BE49-F238E27FC236}">
                <a16:creationId xmlns:a16="http://schemas.microsoft.com/office/drawing/2014/main" id="{5F5016EB-6471-462A-ACC6-0C8B4975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Транспорт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и ограничения</a:t>
            </a:r>
          </a:p>
        </p:txBody>
      </p:sp>
      <p:sp>
        <p:nvSpPr>
          <p:cNvPr id="12" name="shape-127">
            <a:extLst xmlns:a="http://schemas.openxmlformats.org/drawingml/2006/main">
              <a:ext uri="{FF2B5EF4-FFF2-40B4-BE49-F238E27FC236}">
                <a16:creationId xmlns:a16="http://schemas.microsoft.com/office/drawing/2014/main" id="{447BFA48-7AB5-42F3-B488-DAFAF726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13" name="text-128">
            <a:extLst xmlns:a="http://schemas.openxmlformats.org/drawingml/2006/main">
              <a:ext uri="{FF2B5EF4-FFF2-40B4-BE49-F238E27FC236}">
                <a16:creationId xmlns:a16="http://schemas.microsoft.com/office/drawing/2014/main" id="{BCE8EA2C-A694-44F1-AAC8-EE5F3482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text-129">
            <a:extLst xmlns:a="http://schemas.openxmlformats.org/drawingml/2006/main">
              <a:ext uri="{FF2B5EF4-FFF2-40B4-BE49-F238E27FC236}">
                <a16:creationId xmlns:a16="http://schemas.microsoft.com/office/drawing/2014/main" id="{5442282D-1112-4DCF-90CB-9EAF54C9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Условия</a:t>
            </a:r>
          </a:p>
        </p:txBody>
      </p:sp>
      <p:sp>
        <p:nvSpPr>
          <p:cNvPr id="15" name="text-130">
            <a:extLst xmlns:a="http://schemas.openxmlformats.org/drawingml/2006/main">
              <a:ext uri="{FF2B5EF4-FFF2-40B4-BE49-F238E27FC236}">
                <a16:creationId xmlns:a16="http://schemas.microsoft.com/office/drawing/2014/main" id="{DE2DB2CD-8C24-4D7B-885A-1653D949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Стоимость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и состав услуг</a:t>
            </a:r>
          </a:p>
        </p:txBody>
      </p:sp>
      <p:sp>
        <p:nvSpPr>
          <p:cNvPr id="16" name="shape-131">
            <a:extLst xmlns:a="http://schemas.openxmlformats.org/drawingml/2006/main">
              <a:ext uri="{FF2B5EF4-FFF2-40B4-BE49-F238E27FC236}">
                <a16:creationId xmlns:a16="http://schemas.microsoft.com/office/drawing/2014/main" id="{DBEAF54B-7EB2-4411-A967-3290C727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17" name="text-132">
            <a:extLst xmlns:a="http://schemas.openxmlformats.org/drawingml/2006/main">
              <a:ext uri="{FF2B5EF4-FFF2-40B4-BE49-F238E27FC236}">
                <a16:creationId xmlns:a16="http://schemas.microsoft.com/office/drawing/2014/main" id="{B9343E38-A277-4C9C-850F-028680E5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text-133">
            <a:extLst xmlns:a="http://schemas.openxmlformats.org/drawingml/2006/main">
              <a:ext uri="{FF2B5EF4-FFF2-40B4-BE49-F238E27FC236}">
                <a16:creationId xmlns:a16="http://schemas.microsoft.com/office/drawing/2014/main" id="{522311A9-6FCE-4526-A03A-15E4DFE8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Перевозка</a:t>
            </a:r>
          </a:p>
        </p:txBody>
      </p:sp>
      <p:sp>
        <p:nvSpPr>
          <p:cNvPr id="19" name="text-134">
            <a:extLst xmlns:a="http://schemas.openxmlformats.org/drawingml/2006/main">
              <a:ext uri="{FF2B5EF4-FFF2-40B4-BE49-F238E27FC236}">
                <a16:creationId xmlns:a16="http://schemas.microsoft.com/office/drawing/2014/main" id="{BA347F1A-6FCC-4941-8938-D9276D05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Координация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по маршруту</a:t>
            </a:r>
          </a:p>
        </p:txBody>
      </p:sp>
      <p:sp>
        <p:nvSpPr>
          <p:cNvPr id="20" name="shape-135">
            <a:extLst xmlns:a="http://schemas.openxmlformats.org/drawingml/2006/main">
              <a:ext uri="{FF2B5EF4-FFF2-40B4-BE49-F238E27FC236}">
                <a16:creationId xmlns:a16="http://schemas.microsoft.com/office/drawing/2014/main" id="{149B53E4-4BB4-4390-956F-3F3D49D1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21" name="text-136">
            <a:extLst xmlns:a="http://schemas.openxmlformats.org/drawingml/2006/main">
              <a:ext uri="{FF2B5EF4-FFF2-40B4-BE49-F238E27FC236}">
                <a16:creationId xmlns:a16="http://schemas.microsoft.com/office/drawing/2014/main" id="{5893B712-C7AB-4672-8CAC-F680B74E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2" name="text-137">
            <a:extLst xmlns:a="http://schemas.openxmlformats.org/drawingml/2006/main">
              <a:ext uri="{FF2B5EF4-FFF2-40B4-BE49-F238E27FC236}">
                <a16:creationId xmlns:a16="http://schemas.microsoft.com/office/drawing/2014/main" id="{7DAB2E8E-0D0C-420B-93B8-23115FA9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Доставка</a:t>
            </a:r>
          </a:p>
        </p:txBody>
      </p:sp>
      <p:sp>
        <p:nvSpPr>
          <p:cNvPr id="23" name="text-138">
            <a:extLst xmlns:a="http://schemas.openxmlformats.org/drawingml/2006/main">
              <a:ext uri="{FF2B5EF4-FFF2-40B4-BE49-F238E27FC236}">
                <a16:creationId xmlns:a16="http://schemas.microsoft.com/office/drawing/2014/main" id="{13B41D0C-D0CE-4505-BD0C-CA8DD172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Передача груза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и документы</a:t>
            </a:r>
          </a:p>
        </p:txBody>
      </p:sp>
      <p:sp>
        <p:nvSpPr>
          <p:cNvPr id="24" name="text-139">
            <a:extLst xmlns:a="http://schemas.openxmlformats.org/drawingml/2006/main">
              <a:ext uri="{FF2B5EF4-FFF2-40B4-BE49-F238E27FC236}">
                <a16:creationId xmlns:a16="http://schemas.microsoft.com/office/drawing/2014/main" id="{E5F71399-DEBE-4DBB-8CC0-67AD5548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rPr>
              <a:t>Порядок связи и условия фиксируем до отправки</a:t>
            </a:r>
          </a:p>
        </p:txBody>
      </p:sp>
    </p:spTree>
    <p:extLst>
      <p:ext uri="{BB962C8B-B14F-4D97-AF65-F5344CB8AC3E}">
        <p14:creationId xmlns:p14="http://schemas.microsoft.com/office/powerpoint/2010/main" val="181751223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Из чего складывается стоимость</a:t>
            </a:r>
          </a:p>
        </p:txBody>
      </p:sp>
      <p:sp>
        <p:nvSpPr>
          <p:cNvPr id="2" name="page-140">
            <a:extLst xmlns:a="http://schemas.openxmlformats.org/drawingml/2006/main">
              <a:ext uri="{FF2B5EF4-FFF2-40B4-BE49-F238E27FC236}">
                <a16:creationId xmlns:a16="http://schemas.microsoft.com/office/drawing/2014/main" id="{38FF25B0-F065-4472-BC0E-E3845B32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text-141">
            <a:extLst xmlns:a="http://schemas.openxmlformats.org/drawingml/2006/main">
              <a:ext uri="{FF2B5EF4-FFF2-40B4-BE49-F238E27FC236}">
                <a16:creationId xmlns:a16="http://schemas.microsoft.com/office/drawing/2014/main" id="{A260CFCA-E16F-490B-A988-AD86975F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286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Расчёт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под задачу</a:t>
            </a:r>
          </a:p>
        </p:txBody>
      </p:sp>
      <p:sp>
        <p:nvSpPr>
          <p:cNvPr id="4" name="text-142">
            <a:extLst xmlns:a="http://schemas.openxmlformats.org/drawingml/2006/main">
              <a:ext uri="{FF2B5EF4-FFF2-40B4-BE49-F238E27FC236}">
                <a16:creationId xmlns:a16="http://schemas.microsoft.com/office/drawing/2014/main" id="{D3799943-DB49-4EFF-8BD7-30DFF153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4381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Сравниваем доступные схемы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по конкретной заявке</a:t>
            </a:r>
          </a:p>
        </p:txBody>
      </p:sp>
      <p:sp>
        <p:nvSpPr>
          <p:cNvPr id="5" name="text-143">
            <a:extLst xmlns:a="http://schemas.openxmlformats.org/drawingml/2006/main">
              <a:ext uri="{FF2B5EF4-FFF2-40B4-BE49-F238E27FC236}">
                <a16:creationId xmlns:a16="http://schemas.microsoft.com/office/drawing/2014/main" id="{2E74777B-52B2-4E8E-AB61-DF100F4C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383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Маршрут</a:t>
            </a:r>
          </a:p>
        </p:txBody>
      </p:sp>
      <p:sp>
        <p:nvSpPr>
          <p:cNvPr id="6" name="text-144">
            <a:extLst xmlns:a="http://schemas.openxmlformats.org/drawingml/2006/main">
              <a:ext uri="{FF2B5EF4-FFF2-40B4-BE49-F238E27FC236}">
                <a16:creationId xmlns:a16="http://schemas.microsoft.com/office/drawing/2014/main" id="{458AC4F3-8C52-4D25-AAE6-8B51FD1D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66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Пункты отправления, назначения и транзита</a:t>
            </a:r>
          </a:p>
        </p:txBody>
      </p:sp>
      <p:sp>
        <p:nvSpPr>
          <p:cNvPr id="7" name="text-145">
            <a:extLst xmlns:a="http://schemas.openxmlformats.org/drawingml/2006/main">
              <a:ext uri="{FF2B5EF4-FFF2-40B4-BE49-F238E27FC236}">
                <a16:creationId xmlns:a16="http://schemas.microsoft.com/office/drawing/2014/main" id="{7C018CAC-3B56-4C9A-B48C-41168ED8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099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Партия</a:t>
            </a:r>
          </a:p>
        </p:txBody>
      </p:sp>
      <p:sp>
        <p:nvSpPr>
          <p:cNvPr id="8" name="text-146">
            <a:extLst xmlns:a="http://schemas.openxmlformats.org/drawingml/2006/main">
              <a:ext uri="{FF2B5EF4-FFF2-40B4-BE49-F238E27FC236}">
                <a16:creationId xmlns:a16="http://schemas.microsoft.com/office/drawing/2014/main" id="{496A3902-49BB-4EA6-BFD9-374EA2DE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385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Вес, объём, размеры и количество мест</a:t>
            </a:r>
          </a:p>
        </p:txBody>
      </p:sp>
      <p:sp>
        <p:nvSpPr>
          <p:cNvPr id="9" name="text-147">
            <a:extLst xmlns:a="http://schemas.openxmlformats.org/drawingml/2006/main">
              <a:ext uri="{FF2B5EF4-FFF2-40B4-BE49-F238E27FC236}">
                <a16:creationId xmlns:a16="http://schemas.microsoft.com/office/drawing/2014/main" id="{4867B71B-7F21-42ED-AB1F-E2F2257E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9814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Транспорт</a:t>
            </a:r>
          </a:p>
        </p:txBody>
      </p:sp>
      <p:sp>
        <p:nvSpPr>
          <p:cNvPr id="10" name="text-148">
            <a:extLst xmlns:a="http://schemas.openxmlformats.org/drawingml/2006/main">
              <a:ext uri="{FF2B5EF4-FFF2-40B4-BE49-F238E27FC236}">
                <a16:creationId xmlns:a16="http://schemas.microsoft.com/office/drawing/2014/main" id="{8D5F9F02-DA8C-4CE2-9BEE-4281FFDA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4100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Способ доставки и готовность к отгрузке</a:t>
            </a:r>
          </a:p>
        </p:txBody>
      </p:sp>
      <p:sp>
        <p:nvSpPr>
          <p:cNvPr id="11" name="text-149">
            <a:extLst xmlns:a="http://schemas.openxmlformats.org/drawingml/2006/main">
              <a:ext uri="{FF2B5EF4-FFF2-40B4-BE49-F238E27FC236}">
                <a16:creationId xmlns:a16="http://schemas.microsoft.com/office/drawing/2014/main" id="{56365D5D-77C7-49CE-AFDE-2571F6BA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9530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Условия</a:t>
            </a:r>
          </a:p>
        </p:txBody>
      </p:sp>
      <p:sp>
        <p:nvSpPr>
          <p:cNvPr id="12" name="text-150">
            <a:extLst xmlns:a="http://schemas.openxmlformats.org/drawingml/2006/main">
              <a:ext uri="{FF2B5EF4-FFF2-40B4-BE49-F238E27FC236}">
                <a16:creationId xmlns:a16="http://schemas.microsoft.com/office/drawing/2014/main" id="{79967128-000E-49E5-84F6-161A4DB3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3816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Особые требования и дополнительные операции</a:t>
            </a:r>
          </a:p>
        </p:txBody>
      </p:sp>
    </p:spTree>
    <p:extLst>
      <p:ext uri="{BB962C8B-B14F-4D97-AF65-F5344CB8AC3E}">
        <p14:creationId xmlns:p14="http://schemas.microsoft.com/office/powerpoint/2010/main" val="2101812637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3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Что согласуем перед отправкой</a:t>
            </a:r>
          </a:p>
        </p:txBody>
      </p:sp>
      <p:sp>
        <p:nvSpPr>
          <p:cNvPr id="2" name="page-151">
            <a:extLst xmlns:a="http://schemas.openxmlformats.org/drawingml/2006/main">
              <a:ext uri="{FF2B5EF4-FFF2-40B4-BE49-F238E27FC236}">
                <a16:creationId xmlns:a16="http://schemas.microsoft.com/office/drawing/2014/main" id="{FCDEF4BA-5CBC-4781-B557-F50C3C47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text-152">
            <a:extLst xmlns:a="http://schemas.openxmlformats.org/drawingml/2006/main">
              <a:ext uri="{FF2B5EF4-FFF2-40B4-BE49-F238E27FC236}">
                <a16:creationId xmlns:a16="http://schemas.microsoft.com/office/drawing/2014/main" id="{5DC5A9F4-7563-4406-8039-C2E846B1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Клиент</a:t>
            </a:r>
          </a:p>
        </p:txBody>
      </p:sp>
      <p:sp>
        <p:nvSpPr>
          <p:cNvPr id="4" name="text-153">
            <a:extLst xmlns:a="http://schemas.openxmlformats.org/drawingml/2006/main">
              <a:ext uri="{FF2B5EF4-FFF2-40B4-BE49-F238E27FC236}">
                <a16:creationId xmlns:a16="http://schemas.microsoft.com/office/drawing/2014/main" id="{D759518E-95B0-4783-A389-13F6AC08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0002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SRA</a:t>
            </a:r>
          </a:p>
        </p:txBody>
      </p:sp>
      <p:sp>
        <p:nvSpPr>
          <p:cNvPr id="5" name="text-154">
            <a:extLst xmlns:a="http://schemas.openxmlformats.org/drawingml/2006/main">
              <a:ext uri="{FF2B5EF4-FFF2-40B4-BE49-F238E27FC236}">
                <a16:creationId xmlns:a16="http://schemas.microsoft.com/office/drawing/2014/main" id="{FA4C953D-13AA-47D5-85D6-B6E9F6EB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Описание и параметры груза</a:t>
            </a:r>
          </a:p>
        </p:txBody>
      </p:sp>
      <p:sp>
        <p:nvSpPr>
          <p:cNvPr id="6" name="text-155">
            <a:extLst xmlns:a="http://schemas.openxmlformats.org/drawingml/2006/main">
              <a:ext uri="{FF2B5EF4-FFF2-40B4-BE49-F238E27FC236}">
                <a16:creationId xmlns:a16="http://schemas.microsoft.com/office/drawing/2014/main" id="{5C32DA62-A435-485E-A1CC-F86A6663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8194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Транспортную схему</a:t>
            </a:r>
          </a:p>
        </p:txBody>
      </p:sp>
      <p:sp>
        <p:nvSpPr>
          <p:cNvPr id="7" name="rule-156">
            <a:extLst xmlns:a="http://schemas.openxmlformats.org/drawingml/2006/main">
              <a:ext uri="{FF2B5EF4-FFF2-40B4-BE49-F238E27FC236}">
                <a16:creationId xmlns:a16="http://schemas.microsoft.com/office/drawing/2014/main" id="{2B50E5B5-54C3-473C-8CDC-2090588F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8" name="text-157">
            <a:extLst xmlns:a="http://schemas.openxmlformats.org/drawingml/2006/main">
              <a:ext uri="{FF2B5EF4-FFF2-40B4-BE49-F238E27FC236}">
                <a16:creationId xmlns:a16="http://schemas.microsoft.com/office/drawing/2014/main" id="{75198812-7E90-4E8E-92F2-88477AF8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Адреса и готовность партии</a:t>
            </a:r>
          </a:p>
        </p:txBody>
      </p:sp>
      <p:sp>
        <p:nvSpPr>
          <p:cNvPr id="9" name="text-158">
            <a:extLst xmlns:a="http://schemas.openxmlformats.org/drawingml/2006/main">
              <a:ext uri="{FF2B5EF4-FFF2-40B4-BE49-F238E27FC236}">
                <a16:creationId xmlns:a16="http://schemas.microsoft.com/office/drawing/2014/main" id="{FBD48FE1-BFC4-4B3A-B54A-B280C4F6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433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Операции по маршруту</a:t>
            </a:r>
          </a:p>
        </p:txBody>
      </p:sp>
      <p:sp>
        <p:nvSpPr>
          <p:cNvPr id="10" name="rule-159">
            <a:extLst xmlns:a="http://schemas.openxmlformats.org/drawingml/2006/main">
              <a:ext uri="{FF2B5EF4-FFF2-40B4-BE49-F238E27FC236}">
                <a16:creationId xmlns:a16="http://schemas.microsoft.com/office/drawing/2014/main" id="{87855A3F-2E21-4106-86CD-487150C2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338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1" name="text-160">
            <a:extLst xmlns:a="http://schemas.openxmlformats.org/drawingml/2006/main">
              <a:ext uri="{FF2B5EF4-FFF2-40B4-BE49-F238E27FC236}">
                <a16:creationId xmlns:a16="http://schemas.microsoft.com/office/drawing/2014/main" id="{E4B429BA-F20B-4EA2-8508-C5A67AFD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Требования к условиям доставки</a:t>
            </a:r>
          </a:p>
        </p:txBody>
      </p:sp>
      <p:sp>
        <p:nvSpPr>
          <p:cNvPr id="12" name="text-161">
            <a:extLst xmlns:a="http://schemas.openxmlformats.org/drawingml/2006/main">
              <a:ext uri="{FF2B5EF4-FFF2-40B4-BE49-F238E27FC236}">
                <a16:creationId xmlns:a16="http://schemas.microsoft.com/office/drawing/2014/main" id="{CF76B25B-6EC8-4E63-BFF2-AA067A7A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2672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Стоимость и условия</a:t>
            </a:r>
          </a:p>
        </p:txBody>
      </p:sp>
      <p:sp>
        <p:nvSpPr>
          <p:cNvPr id="13" name="rule-162">
            <a:extLst xmlns:a="http://schemas.openxmlformats.org/drawingml/2006/main">
              <a:ext uri="{FF2B5EF4-FFF2-40B4-BE49-F238E27FC236}">
                <a16:creationId xmlns:a16="http://schemas.microsoft.com/office/drawing/2014/main" id="{92FB5377-D1A8-43AE-80C0-C8BE5FFF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4" name="text-163">
            <a:extLst xmlns:a="http://schemas.openxmlformats.org/drawingml/2006/main">
              <a:ext uri="{FF2B5EF4-FFF2-40B4-BE49-F238E27FC236}">
                <a16:creationId xmlns:a16="http://schemas.microsoft.com/office/drawing/2014/main" id="{1A63D592-C7D4-4D0F-B66A-581F5CB8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Документы по поставке</a:t>
            </a:r>
          </a:p>
        </p:txBody>
      </p:sp>
      <p:sp>
        <p:nvSpPr>
          <p:cNvPr id="15" name="text-164">
            <a:extLst xmlns:a="http://schemas.openxmlformats.org/drawingml/2006/main">
              <a:ext uri="{FF2B5EF4-FFF2-40B4-BE49-F238E27FC236}">
                <a16:creationId xmlns:a16="http://schemas.microsoft.com/office/drawing/2014/main" id="{F58FFDA4-31E4-4F77-9680-488287A5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9911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Порядок связи</a:t>
            </a:r>
          </a:p>
        </p:txBody>
      </p:sp>
      <p:sp>
        <p:nvSpPr>
          <p:cNvPr id="16" name="rule-165">
            <a:extLst xmlns:a="http://schemas.openxmlformats.org/drawingml/2006/main">
              <a:ext uri="{FF2B5EF4-FFF2-40B4-BE49-F238E27FC236}">
                <a16:creationId xmlns:a16="http://schemas.microsoft.com/office/drawing/2014/main" id="{118F58AF-02DF-40AE-A6CC-19BE3F97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047875"/>
            <a:ext cx="9525" cy="357187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3446317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Пример перевозки продуктов</a:t>
            </a:r>
          </a:p>
        </p:txBody>
      </p:sp>
      <p:sp>
        <p:nvSpPr>
          <p:cNvPr id="2" name="page-34">
            <a:extLst xmlns:a="http://schemas.openxmlformats.org/drawingml/2006/main">
              <a:ext uri="{FF2B5EF4-FFF2-40B4-BE49-F238E27FC236}">
                <a16:creationId xmlns:a16="http://schemas.microsoft.com/office/drawing/2014/main" id="{4603F3FF-5A17-4DD7-A9A0-B1F307F2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site-text-35">
            <a:extLst xmlns:a="http://schemas.openxmlformats.org/drawingml/2006/main">
              <a:ext uri="{FF2B5EF4-FFF2-40B4-BE49-F238E27FC236}">
                <a16:creationId xmlns:a16="http://schemas.microsoft.com/office/drawing/2014/main" id="{C23A48BB-AC0E-43ED-ADBA-5FA5EA6F1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ПРИМЕР ИЗ МАТЕРИАЛОВ SRA</a:t>
            </a:r>
          </a:p>
        </p:txBody>
      </p:sp>
      <p:sp>
        <p:nvSpPr>
          <p:cNvPr id="4" name="site-text-36">
            <a:extLst xmlns:a="http://schemas.openxmlformats.org/drawingml/2006/main">
              <a:ext uri="{FF2B5EF4-FFF2-40B4-BE49-F238E27FC236}">
                <a16:creationId xmlns:a16="http://schemas.microsoft.com/office/drawing/2014/main" id="{D09DD334-4CD7-44CC-8C3D-201C01F2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Казань</a:t>
            </a:r>
          </a:p>
        </p:txBody>
      </p:sp>
      <p:sp>
        <p:nvSpPr>
          <p:cNvPr id="5" name="site-text-37">
            <a:extLst xmlns:a="http://schemas.openxmlformats.org/drawingml/2006/main">
              <a:ext uri="{FF2B5EF4-FFF2-40B4-BE49-F238E27FC236}">
                <a16:creationId xmlns:a16="http://schemas.microsoft.com/office/drawing/2014/main" id="{73FEECB1-AA81-4F0D-9B1F-E3A720AE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1431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Актобе</a:t>
            </a:r>
          </a:p>
        </p:txBody>
      </p:sp>
      <p:sp>
        <p:nvSpPr>
          <p:cNvPr id="6" name="site-route-38">
            <a:extLst xmlns:a="http://schemas.openxmlformats.org/drawingml/2006/main">
              <a:ext uri="{FF2B5EF4-FFF2-40B4-BE49-F238E27FC236}">
                <a16:creationId xmlns:a16="http://schemas.microsoft.com/office/drawing/2014/main" id="{4157DBAF-270B-4CFE-B8C5-F305147D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352675"/>
            <a:ext cx="1619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D9C6A1-8C32-4E19-B5C7-A094129FF3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6e60f2cd6b4169"/>
          <a:srcRect xmlns:a="http://schemas.openxmlformats.org/drawingml/2006/main" l="0" t="17845" r="0" b="178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914650"/>
            <a:ext cx="6000750" cy="2571750"/>
          </a:xfrm>
          <a:prstGeom xmlns:a="http://schemas.openxmlformats.org/drawingml/2006/main" prst="rect">
            <a:avLst/>
          </a:prstGeom>
        </p:spPr>
      </p:pic>
      <p:sp>
        <p:nvSpPr>
          <p:cNvPr id="8" name="site-text-39">
            <a:extLst xmlns:a="http://schemas.openxmlformats.org/drawingml/2006/main">
              <a:ext uri="{FF2B5EF4-FFF2-40B4-BE49-F238E27FC236}">
                <a16:creationId xmlns:a16="http://schemas.microsoft.com/office/drawing/2014/main" id="{7AF6413D-E953-4441-8D8F-556B9920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91175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Тематическая иллюстрация</a:t>
            </a:r>
          </a:p>
        </p:txBody>
      </p:sp>
      <p:sp>
        <p:nvSpPr>
          <p:cNvPr id="9" name="site-text-40">
            <a:extLst xmlns:a="http://schemas.openxmlformats.org/drawingml/2006/main">
              <a:ext uri="{FF2B5EF4-FFF2-40B4-BE49-F238E27FC236}">
                <a16:creationId xmlns:a16="http://schemas.microsoft.com/office/drawing/2014/main" id="{4C4F393F-3AB0-45DD-A9A5-26BDCEBC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114550"/>
            <a:ext cx="3524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20 т</a:t>
            </a:r>
          </a:p>
        </p:txBody>
      </p:sp>
      <p:sp>
        <p:nvSpPr>
          <p:cNvPr id="10" name="site-text-41">
            <a:extLst xmlns:a="http://schemas.openxmlformats.org/drawingml/2006/main">
              <a:ext uri="{FF2B5EF4-FFF2-40B4-BE49-F238E27FC236}">
                <a16:creationId xmlns:a16="http://schemas.microsoft.com/office/drawing/2014/main" id="{703BE68E-D17A-4910-A45F-5441F646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0040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Масса партии</a:t>
            </a:r>
          </a:p>
        </p:txBody>
      </p:sp>
      <p:sp>
        <p:nvSpPr>
          <p:cNvPr id="11" name="site-text-42">
            <a:extLst xmlns:a="http://schemas.openxmlformats.org/drawingml/2006/main">
              <a:ext uri="{FF2B5EF4-FFF2-40B4-BE49-F238E27FC236}">
                <a16:creationId xmlns:a16="http://schemas.microsoft.com/office/drawing/2014/main" id="{99649E3E-2312-481B-93AF-D89DE2BC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4048125"/>
            <a:ext cx="361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1 200 000 ₸</a:t>
            </a:r>
          </a:p>
        </p:txBody>
      </p:sp>
      <p:sp>
        <p:nvSpPr>
          <p:cNvPr id="12" name="site-text-43">
            <a:extLst xmlns:a="http://schemas.openxmlformats.org/drawingml/2006/main">
              <a:ext uri="{FF2B5EF4-FFF2-40B4-BE49-F238E27FC236}">
                <a16:creationId xmlns:a16="http://schemas.microsoft.com/office/drawing/2014/main" id="{E8360DE9-6AB8-4DDD-91B8-314878C8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84822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Стоимость в примере</a:t>
            </a:r>
          </a:p>
        </p:txBody>
      </p:sp>
      <p:sp>
        <p:nvSpPr>
          <p:cNvPr id="13" name="site-text-44">
            <a:extLst xmlns:a="http://schemas.openxmlformats.org/drawingml/2006/main">
              <a:ext uri="{FF2B5EF4-FFF2-40B4-BE49-F238E27FC236}">
                <a16:creationId xmlns:a16="http://schemas.microsoft.com/office/drawing/2014/main" id="{D97E1448-3B5C-4E8C-A672-42937A7C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Пример не является текущим тарифом. Условия требуют подтверждения.</a:t>
            </a:r>
          </a:p>
        </p:txBody>
      </p:sp>
    </p:spTree>
    <p:extLst>
      <p:ext uri="{BB962C8B-B14F-4D97-AF65-F5344CB8AC3E}">
        <p14:creationId xmlns:p14="http://schemas.microsoft.com/office/powerpoint/2010/main" val="156595446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4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Бриф для расчёта перевозки</a:t>
            </a:r>
          </a:p>
        </p:txBody>
      </p:sp>
      <p:sp>
        <p:nvSpPr>
          <p:cNvPr id="2" name="page-180">
            <a:extLst xmlns:a="http://schemas.openxmlformats.org/drawingml/2006/main">
              <a:ext uri="{FF2B5EF4-FFF2-40B4-BE49-F238E27FC236}">
                <a16:creationId xmlns:a16="http://schemas.microsoft.com/office/drawing/2014/main" id="{1DB3CF66-F2FB-4F92-8785-AC33B46E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text-181">
            <a:extLst xmlns:a="http://schemas.openxmlformats.org/drawingml/2006/main">
              <a:ext uri="{FF2B5EF4-FFF2-40B4-BE49-F238E27FC236}">
                <a16:creationId xmlns:a16="http://schemas.microsoft.com/office/drawing/2014/main" id="{7358F5E9-4C06-4B1F-841E-3E6C2C1E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954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text-182">
            <a:extLst xmlns:a="http://schemas.openxmlformats.org/drawingml/2006/main">
              <a:ext uri="{FF2B5EF4-FFF2-40B4-BE49-F238E27FC236}">
                <a16:creationId xmlns:a16="http://schemas.microsoft.com/office/drawing/2014/main" id="{10134DC7-87B5-473B-9170-F4FB02BB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954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Маршрут</a:t>
            </a:r>
          </a:p>
        </p:txBody>
      </p:sp>
      <p:sp>
        <p:nvSpPr>
          <p:cNvPr id="5" name="text-183">
            <a:extLst xmlns:a="http://schemas.openxmlformats.org/drawingml/2006/main">
              <a:ext uri="{FF2B5EF4-FFF2-40B4-BE49-F238E27FC236}">
                <a16:creationId xmlns:a16="http://schemas.microsoft.com/office/drawing/2014/main" id="{2EB4FF6C-5E08-4D69-939D-D72A11B3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19145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Страна, город и адреса погрузки и выгрузки</a:t>
            </a:r>
          </a:p>
        </p:txBody>
      </p:sp>
      <p:sp>
        <p:nvSpPr>
          <p:cNvPr id="6" name="rule-184">
            <a:extLst xmlns:a="http://schemas.openxmlformats.org/drawingml/2006/main">
              <a:ext uri="{FF2B5EF4-FFF2-40B4-BE49-F238E27FC236}">
                <a16:creationId xmlns:a16="http://schemas.microsoft.com/office/drawing/2014/main" id="{F845AEAD-62A2-4C79-AEC5-2BEA3E2D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7" name="text-185">
            <a:extLst xmlns:a="http://schemas.openxmlformats.org/drawingml/2006/main">
              <a:ext uri="{FF2B5EF4-FFF2-40B4-BE49-F238E27FC236}">
                <a16:creationId xmlns:a16="http://schemas.microsoft.com/office/drawing/2014/main" id="{7FC236E5-32A1-4722-94B5-A6F1BAD8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text-186">
            <a:extLst xmlns:a="http://schemas.openxmlformats.org/drawingml/2006/main">
              <a:ext uri="{FF2B5EF4-FFF2-40B4-BE49-F238E27FC236}">
                <a16:creationId xmlns:a16="http://schemas.microsoft.com/office/drawing/2014/main" id="{57F89AC7-3666-4A3D-AD72-F7A05197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241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Груз</a:t>
            </a:r>
          </a:p>
        </p:txBody>
      </p:sp>
      <p:sp>
        <p:nvSpPr>
          <p:cNvPr id="9" name="text-187">
            <a:extLst xmlns:a="http://schemas.openxmlformats.org/drawingml/2006/main">
              <a:ext uri="{FF2B5EF4-FFF2-40B4-BE49-F238E27FC236}">
                <a16:creationId xmlns:a16="http://schemas.microsoft.com/office/drawing/2014/main" id="{6D25EB85-0C76-49E8-BA4B-D3177AE8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5431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Наименование, назначение и упаковка</a:t>
            </a:r>
          </a:p>
        </p:txBody>
      </p:sp>
      <p:sp>
        <p:nvSpPr>
          <p:cNvPr id="10" name="rule-188">
            <a:extLst xmlns:a="http://schemas.openxmlformats.org/drawingml/2006/main">
              <a:ext uri="{FF2B5EF4-FFF2-40B4-BE49-F238E27FC236}">
                <a16:creationId xmlns:a16="http://schemas.microsoft.com/office/drawing/2014/main" id="{41FAB372-8700-4D6E-873D-FF8896EB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2895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1" name="text-189">
            <a:extLst xmlns:a="http://schemas.openxmlformats.org/drawingml/2006/main">
              <a:ext uri="{FF2B5EF4-FFF2-40B4-BE49-F238E27FC236}">
                <a16:creationId xmlns:a16="http://schemas.microsoft.com/office/drawing/2014/main" id="{D8763F3C-C93E-41B7-8F09-DDB7E9D7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text-190">
            <a:extLst xmlns:a="http://schemas.openxmlformats.org/drawingml/2006/main">
              <a:ext uri="{FF2B5EF4-FFF2-40B4-BE49-F238E27FC236}">
                <a16:creationId xmlns:a16="http://schemas.microsoft.com/office/drawing/2014/main" id="{10EEB2CA-1CA6-4A73-AC86-0BEB781A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527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Параметры</a:t>
            </a:r>
          </a:p>
        </p:txBody>
      </p:sp>
      <p:sp>
        <p:nvSpPr>
          <p:cNvPr id="13" name="text-191">
            <a:extLst xmlns:a="http://schemas.openxmlformats.org/drawingml/2006/main">
              <a:ext uri="{FF2B5EF4-FFF2-40B4-BE49-F238E27FC236}">
                <a16:creationId xmlns:a16="http://schemas.microsoft.com/office/drawing/2014/main" id="{9DD5EDF0-F8E6-41B8-A061-1B320868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718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Вес, объём, размеры и количество мест</a:t>
            </a:r>
          </a:p>
        </p:txBody>
      </p:sp>
      <p:sp>
        <p:nvSpPr>
          <p:cNvPr id="14" name="rule-192">
            <a:extLst xmlns:a="http://schemas.openxmlformats.org/drawingml/2006/main">
              <a:ext uri="{FF2B5EF4-FFF2-40B4-BE49-F238E27FC236}">
                <a16:creationId xmlns:a16="http://schemas.microsoft.com/office/drawing/2014/main" id="{3A038BCA-AA38-4B5B-9A82-12D11233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576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5" name="text-193">
            <a:extLst xmlns:a="http://schemas.openxmlformats.org/drawingml/2006/main">
              <a:ext uri="{FF2B5EF4-FFF2-40B4-BE49-F238E27FC236}">
                <a16:creationId xmlns:a16="http://schemas.microsoft.com/office/drawing/2014/main" id="{8AC13042-0669-4010-85D2-E5671574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6" name="text-194">
            <a:extLst xmlns:a="http://schemas.openxmlformats.org/drawingml/2006/main">
              <a:ext uri="{FF2B5EF4-FFF2-40B4-BE49-F238E27FC236}">
                <a16:creationId xmlns:a16="http://schemas.microsoft.com/office/drawing/2014/main" id="{0C9795CC-8294-4F1B-B0BD-58A3014E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Сроки</a:t>
            </a:r>
          </a:p>
        </p:txBody>
      </p:sp>
      <p:sp>
        <p:nvSpPr>
          <p:cNvPr id="17" name="text-195">
            <a:extLst xmlns:a="http://schemas.openxmlformats.org/drawingml/2006/main">
              <a:ext uri="{FF2B5EF4-FFF2-40B4-BE49-F238E27FC236}">
                <a16:creationId xmlns:a16="http://schemas.microsoft.com/office/drawing/2014/main" id="{D15ACCEF-0C8F-44EE-AA27-3918C356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8004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Готовность партии и желаемая дата получения</a:t>
            </a:r>
          </a:p>
        </p:txBody>
      </p:sp>
      <p:sp>
        <p:nvSpPr>
          <p:cNvPr id="18" name="rule-196">
            <a:extLst xmlns:a="http://schemas.openxmlformats.org/drawingml/2006/main">
              <a:ext uri="{FF2B5EF4-FFF2-40B4-BE49-F238E27FC236}">
                <a16:creationId xmlns:a16="http://schemas.microsoft.com/office/drawing/2014/main" id="{56984E16-29DC-431D-A563-E8F7993B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8625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9" name="text-197">
            <a:extLst xmlns:a="http://schemas.openxmlformats.org/drawingml/2006/main">
              <a:ext uri="{FF2B5EF4-FFF2-40B4-BE49-F238E27FC236}">
                <a16:creationId xmlns:a16="http://schemas.microsoft.com/office/drawing/2014/main" id="{CF921AF2-879E-41A4-93DB-A41F718D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0" name="text-198">
            <a:extLst xmlns:a="http://schemas.openxmlformats.org/drawingml/2006/main">
              <a:ext uri="{FF2B5EF4-FFF2-40B4-BE49-F238E27FC236}">
                <a16:creationId xmlns:a16="http://schemas.microsoft.com/office/drawing/2014/main" id="{35B3BF7A-8924-46DD-A105-93519581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100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Особые условия</a:t>
            </a:r>
          </a:p>
        </p:txBody>
      </p:sp>
      <p:sp>
        <p:nvSpPr>
          <p:cNvPr id="21" name="text-199">
            <a:extLst xmlns:a="http://schemas.openxmlformats.org/drawingml/2006/main">
              <a:ext uri="{FF2B5EF4-FFF2-40B4-BE49-F238E27FC236}">
                <a16:creationId xmlns:a16="http://schemas.microsoft.com/office/drawing/2014/main" id="{03F4D983-AAA7-43A6-ACB0-004CDBC3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4291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Температура, опасность, погрузка и крепление</a:t>
            </a:r>
          </a:p>
        </p:txBody>
      </p:sp>
      <p:sp>
        <p:nvSpPr>
          <p:cNvPr id="22" name="rule-200">
            <a:extLst xmlns:a="http://schemas.openxmlformats.org/drawingml/2006/main">
              <a:ext uri="{FF2B5EF4-FFF2-40B4-BE49-F238E27FC236}">
                <a16:creationId xmlns:a16="http://schemas.microsoft.com/office/drawing/2014/main" id="{D5F1115A-02F6-441E-B55A-E0F43092D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149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23" name="text-201">
            <a:extLst xmlns:a="http://schemas.openxmlformats.org/drawingml/2006/main">
              <a:ext uri="{FF2B5EF4-FFF2-40B4-BE49-F238E27FC236}">
                <a16:creationId xmlns:a16="http://schemas.microsoft.com/office/drawing/2014/main" id="{14A0E8C7-65E2-4DC8-8CDF-CE0C88F3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387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4" name="text-202">
            <a:extLst xmlns:a="http://schemas.openxmlformats.org/drawingml/2006/main">
              <a:ext uri="{FF2B5EF4-FFF2-40B4-BE49-F238E27FC236}">
                <a16:creationId xmlns:a16="http://schemas.microsoft.com/office/drawing/2014/main" id="{E5DA1F0A-4FD5-4CBA-A0F6-E9658D95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387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Контакт</a:t>
            </a:r>
          </a:p>
        </p:txBody>
      </p:sp>
      <p:sp>
        <p:nvSpPr>
          <p:cNvPr id="25" name="text-203">
            <a:extLst xmlns:a="http://schemas.openxmlformats.org/drawingml/2006/main">
              <a:ext uri="{FF2B5EF4-FFF2-40B4-BE49-F238E27FC236}">
                <a16:creationId xmlns:a16="http://schemas.microsoft.com/office/drawing/2014/main" id="{07EB9F03-58D2-4533-96A1-FF3619F1B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50577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Имя, телефон, компания и E-mail при наличии</a:t>
            </a:r>
          </a:p>
        </p:txBody>
      </p:sp>
    </p:spTree>
    <p:extLst>
      <p:ext uri="{BB962C8B-B14F-4D97-AF65-F5344CB8AC3E}">
        <p14:creationId xmlns:p14="http://schemas.microsoft.com/office/powerpoint/2010/main" val="53204925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Сотрудничество с SRA</a:t>
            </a:r>
          </a:p>
        </p:txBody>
      </p:sp>
      <p:sp>
        <p:nvSpPr>
          <p:cNvPr id="2" name="page-204">
            <a:extLst xmlns:a="http://schemas.openxmlformats.org/drawingml/2006/main">
              <a:ext uri="{FF2B5EF4-FFF2-40B4-BE49-F238E27FC236}">
                <a16:creationId xmlns:a16="http://schemas.microsoft.com/office/drawing/2014/main" id="{515D361B-990A-4848-B909-B8D5C5EA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text-205">
            <a:extLst xmlns:a="http://schemas.openxmlformats.org/drawingml/2006/main">
              <a:ext uri="{FF2B5EF4-FFF2-40B4-BE49-F238E27FC236}">
                <a16:creationId xmlns:a16="http://schemas.microsoft.com/office/drawing/2014/main" id="{18392980-C344-4BFD-94AF-B76D3E0B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Первая поставка</a:t>
            </a:r>
          </a:p>
        </p:txBody>
      </p:sp>
      <p:sp>
        <p:nvSpPr>
          <p:cNvPr id="4" name="text-206">
            <a:extLst xmlns:a="http://schemas.openxmlformats.org/drawingml/2006/main">
              <a:ext uri="{FF2B5EF4-FFF2-40B4-BE49-F238E27FC236}">
                <a16:creationId xmlns:a16="http://schemas.microsoft.com/office/drawing/2014/main" id="{795ADB5E-ED9E-4660-8BBC-AB2673BF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48577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Разбираем исходные данные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и уточняем требования к грузу.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Предлагаем согласованную схему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под конкретную задачу.</a:t>
            </a:r>
          </a:p>
        </p:txBody>
      </p:sp>
      <p:sp>
        <p:nvSpPr>
          <p:cNvPr id="5" name="rule-207">
            <a:extLst xmlns:a="http://schemas.openxmlformats.org/drawingml/2006/main">
              <a:ext uri="{FF2B5EF4-FFF2-40B4-BE49-F238E27FC236}">
                <a16:creationId xmlns:a16="http://schemas.microsoft.com/office/drawing/2014/main" id="{40AC3083-AD70-452F-A854-8752FA2F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47875"/>
            <a:ext cx="9525" cy="3486150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6" name="text-208">
            <a:extLst xmlns:a="http://schemas.openxmlformats.org/drawingml/2006/main">
              <a:ext uri="{FF2B5EF4-FFF2-40B4-BE49-F238E27FC236}">
                <a16:creationId xmlns:a16="http://schemas.microsoft.com/office/drawing/2014/main" id="{053EFFE4-F0A8-46DA-A9CD-98567D5D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028825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Регулярные отправки</a:t>
            </a:r>
          </a:p>
        </p:txBody>
      </p:sp>
      <p:sp>
        <p:nvSpPr>
          <p:cNvPr id="7" name="text-209">
            <a:extLst xmlns:a="http://schemas.openxmlformats.org/drawingml/2006/main">
              <a:ext uri="{FF2B5EF4-FFF2-40B4-BE49-F238E27FC236}">
                <a16:creationId xmlns:a16="http://schemas.microsoft.com/office/drawing/2014/main" id="{7F869522-0C5A-40B0-9765-7388CD7A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38475"/>
            <a:ext cx="48577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Планируем повторяющиеся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отгрузки и точки консолидации.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Согласуем порядок обмена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заявками и документами.</a:t>
            </a:r>
          </a:p>
        </p:txBody>
      </p:sp>
    </p:spTree>
    <p:extLst>
      <p:ext uri="{BB962C8B-B14F-4D97-AF65-F5344CB8AC3E}">
        <p14:creationId xmlns:p14="http://schemas.microsoft.com/office/powerpoint/2010/main" val="212870667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Обсудим вашу перевозку</a:t>
            </a:r>
          </a:p>
        </p:txBody>
      </p:sp>
      <p:sp>
        <p:nvSpPr>
          <p:cNvPr id="2" name="page-210">
            <a:extLst xmlns:a="http://schemas.openxmlformats.org/drawingml/2006/main">
              <a:ext uri="{FF2B5EF4-FFF2-40B4-BE49-F238E27FC236}">
                <a16:creationId xmlns:a16="http://schemas.microsoft.com/office/drawing/2014/main" id="{C28BC356-5B80-4308-B416-69AB6CB2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text-211">
            <a:extLst xmlns:a="http://schemas.openxmlformats.org/drawingml/2006/main">
              <a:ext uri="{FF2B5EF4-FFF2-40B4-BE49-F238E27FC236}">
                <a16:creationId xmlns:a16="http://schemas.microsoft.com/office/drawing/2014/main" id="{1EFC2933-F706-437E-B520-B330D21E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47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+7 (777) 311-19-09</a:t>
            </a:r>
          </a:p>
        </p:txBody>
      </p:sp>
      <p:sp>
        <p:nvSpPr>
          <p:cNvPr id="4" name="text-212">
            <a:extLst xmlns:a="http://schemas.openxmlformats.org/drawingml/2006/main">
              <a:ext uri="{FF2B5EF4-FFF2-40B4-BE49-F238E27FC236}">
                <a16:creationId xmlns:a16="http://schemas.microsoft.com/office/drawing/2014/main" id="{E8A457B2-335D-4C0B-9A2A-0C0FCBA8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33725"/>
            <a:ext cx="952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info@sra.kz</a:t>
            </a:r>
          </a:p>
        </p:txBody>
      </p:sp>
      <p:sp>
        <p:nvSpPr>
          <p:cNvPr id="5" name="text-213">
            <a:extLst xmlns:a="http://schemas.openxmlformats.org/drawingml/2006/main">
              <a:ext uri="{FF2B5EF4-FFF2-40B4-BE49-F238E27FC236}">
                <a16:creationId xmlns:a16="http://schemas.microsoft.com/office/drawing/2014/main" id="{21FF5FEA-549D-413F-BF16-0C6CCF60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1000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Алматы, проспект Райымбека, 348а</a:t>
            </a:r>
          </a:p>
          <a:p xmlns:a="http://schemas.openxmlformats.org/drawingml/2006/main">
            <a:pPr algn="l">
              <a:buNone/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БЦ Zeinet, офис 512а</a:t>
            </a:r>
          </a:p>
        </p:txBody>
      </p:sp>
      <p:sp>
        <p:nvSpPr>
          <p:cNvPr id="6" name="text-214">
            <a:extLst xmlns:a="http://schemas.openxmlformats.org/drawingml/2006/main">
              <a:ext uri="{FF2B5EF4-FFF2-40B4-BE49-F238E27FC236}">
                <a16:creationId xmlns:a16="http://schemas.microsoft.com/office/drawing/2014/main" id="{8661A08C-7C8C-49C2-8939-FE8F34B3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6875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Пн–Пт 09:00–18:00</a:t>
            </a:r>
          </a:p>
        </p:txBody>
      </p:sp>
    </p:spTree>
    <p:extLst>
      <p:ext uri="{BB962C8B-B14F-4D97-AF65-F5344CB8AC3E}">
        <p14:creationId xmlns:p14="http://schemas.microsoft.com/office/powerpoint/2010/main" val="200861265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2026-10-15T02:34:09.5260000Z</dcterms:created>
  <dcterms:modified xsi:type="dcterms:W3CDTF">2026-10-15T02:34:09.5260000Z</dcterms:modified>
</coreProperties>
</file>