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5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f27750519f4a7f" /><Relationship Type="http://schemas.openxmlformats.org/officeDocument/2006/relationships/extended-properties" Target="/docProps/app.xml" Id="R96e906afdf9d4144" /><Relationship Type="http://schemas.openxmlformats.org/officeDocument/2006/relationships/officeDocument" Target="/ppt/presentation.xml" Id="Rf911da5d345940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55058a25334c23"/>
    <p:sldMasterId xmlns:r="http://schemas.openxmlformats.org/officeDocument/2006/relationships" id="2147483655" r:id="Rcbaab72a705c449d"/>
    <p:sldMasterId xmlns:r="http://schemas.openxmlformats.org/officeDocument/2006/relationships" id="2147483657" r:id="R2c8cffb04bad4313"/>
  </p:sldMasterIdLst>
  <p:notesMasterIdLst>
    <p:notesMasterId xmlns:r="http://schemas.openxmlformats.org/officeDocument/2006/relationships" r:id="Ref14022bdaf04b5c"/>
  </p:notesMasterIdLst>
  <p:sldIdLst>
    <p:sldId xmlns:r="http://schemas.openxmlformats.org/officeDocument/2006/relationships" id="256" r:id="R5ccbbbc6137c4717"/>
    <p:sldId xmlns:r="http://schemas.openxmlformats.org/officeDocument/2006/relationships" id="257" r:id="R3d6158788a424e85"/>
    <p:sldId xmlns:r="http://schemas.openxmlformats.org/officeDocument/2006/relationships" id="258" r:id="Rf45fb08f1c574755"/>
    <p:sldId xmlns:r="http://schemas.openxmlformats.org/officeDocument/2006/relationships" id="259" r:id="R41565b8e61a34d68"/>
    <p:sldId xmlns:r="http://schemas.openxmlformats.org/officeDocument/2006/relationships" id="260" r:id="R214a789662ed4eb8"/>
    <p:sldId xmlns:r="http://schemas.openxmlformats.org/officeDocument/2006/relationships" id="261" r:id="R6c842f980d614ff0"/>
    <p:sldId xmlns:r="http://schemas.openxmlformats.org/officeDocument/2006/relationships" id="262" r:id="Re54771f54a6547d6"/>
    <p:sldId xmlns:r="http://schemas.openxmlformats.org/officeDocument/2006/relationships" id="263" r:id="R4816c84a3c134d02"/>
    <p:sldId xmlns:r="http://schemas.openxmlformats.org/officeDocument/2006/relationships" id="264" r:id="R53d21cbcdfa24b48"/>
    <p:sldId xmlns:r="http://schemas.openxmlformats.org/officeDocument/2006/relationships" id="265" r:id="R4a173c700edc42f2"/>
    <p:sldId xmlns:r="http://schemas.openxmlformats.org/officeDocument/2006/relationships" id="266" r:id="Rb1f212d56fae4e6f"/>
    <p:sldId xmlns:r="http://schemas.openxmlformats.org/officeDocument/2006/relationships" id="267" r:id="R043f51e646cd45c4"/>
    <p:sldId xmlns:r="http://schemas.openxmlformats.org/officeDocument/2006/relationships" id="268" r:id="Raea7d79025dd40c4"/>
    <p:sldId xmlns:r="http://schemas.openxmlformats.org/officeDocument/2006/relationships" id="269" r:id="R292c1876c3124d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7784d976a04800" /><Relationship Type="http://schemas.openxmlformats.org/officeDocument/2006/relationships/slideMaster" Target="/ppt/slideMasters/slideMaster1.xml" Id="R7255058a25334c23" /><Relationship Type="http://schemas.openxmlformats.org/officeDocument/2006/relationships/slideMaster" Target="/ppt/slideMasters/slideMaster2.xml" Id="Rcbaab72a705c449d" /><Relationship Type="http://schemas.openxmlformats.org/officeDocument/2006/relationships/slideMaster" Target="/ppt/slideMasters/slideMaster3.xml" Id="R2c8cffb04bad4313" /><Relationship Type="http://schemas.openxmlformats.org/officeDocument/2006/relationships/notesMaster" Target="/ppt/notesMasters/notesMaster1.xml" Id="Ref14022bdaf04b5c" /><Relationship Type="http://schemas.openxmlformats.org/officeDocument/2006/relationships/presProps" Target="/ppt/presProps.xml" Id="R5b61c4de0038496a" /><Relationship Type="http://schemas.openxmlformats.org/officeDocument/2006/relationships/tableStyles" Target="/ppt/tableStyles.xml" Id="R56e3d98149f24bcb" /><Relationship Type="http://schemas.openxmlformats.org/officeDocument/2006/relationships/slide" Target="/ppt/slides/slide1.xml" Id="R5ccbbbc6137c4717" /><Relationship Type="http://schemas.openxmlformats.org/officeDocument/2006/relationships/slide" Target="/ppt/slides/slide2.xml" Id="R3d6158788a424e85" /><Relationship Type="http://schemas.openxmlformats.org/officeDocument/2006/relationships/slide" Target="/ppt/slides/slide3.xml" Id="Rf45fb08f1c574755" /><Relationship Type="http://schemas.openxmlformats.org/officeDocument/2006/relationships/slide" Target="/ppt/slides/slide4.xml" Id="R41565b8e61a34d68" /><Relationship Type="http://schemas.openxmlformats.org/officeDocument/2006/relationships/slide" Target="/ppt/slides/slide5.xml" Id="R214a789662ed4eb8" /><Relationship Type="http://schemas.openxmlformats.org/officeDocument/2006/relationships/slide" Target="/ppt/slides/slide6.xml" Id="R6c842f980d614ff0" /><Relationship Type="http://schemas.openxmlformats.org/officeDocument/2006/relationships/slide" Target="/ppt/slides/slide7.xml" Id="Re54771f54a6547d6" /><Relationship Type="http://schemas.openxmlformats.org/officeDocument/2006/relationships/slide" Target="/ppt/slides/slide8.xml" Id="R4816c84a3c134d02" /><Relationship Type="http://schemas.openxmlformats.org/officeDocument/2006/relationships/slide" Target="/ppt/slides/slide9.xml" Id="R53d21cbcdfa24b48" /><Relationship Type="http://schemas.openxmlformats.org/officeDocument/2006/relationships/slide" Target="/ppt/slides/slide10.xml" Id="R4a173c700edc42f2" /><Relationship Type="http://schemas.openxmlformats.org/officeDocument/2006/relationships/slide" Target="/ppt/slides/slide11.xml" Id="Rb1f212d56fae4e6f" /><Relationship Type="http://schemas.openxmlformats.org/officeDocument/2006/relationships/slide" Target="/ppt/slides/slide12.xml" Id="R043f51e646cd45c4" /><Relationship Type="http://schemas.openxmlformats.org/officeDocument/2006/relationships/slide" Target="/ppt/slides/slide13.xml" Id="Raea7d79025dd40c4" /><Relationship Type="http://schemas.openxmlformats.org/officeDocument/2006/relationships/slide" Target="/ppt/slides/slide14.xml" Id="R292c1876c3124d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5.xml" Id="R760ed994c17743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5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a3e04f7da347d4" /><Relationship Type="http://schemas.openxmlformats.org/officeDocument/2006/relationships/notesMaster" Target="/ppt/notesMasters/notesMaster1.xml" Id="R54329131b8204a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7431891a844c85" /><Relationship Type="http://schemas.openxmlformats.org/officeDocument/2006/relationships/notesMaster" Target="/ppt/notesMasters/notesMaster1.xml" Id="Rde09d8c1b59f4f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e616ddf9094856" /><Relationship Type="http://schemas.openxmlformats.org/officeDocument/2006/relationships/notesMaster" Target="/ppt/notesMasters/notesMaster1.xml" Id="R612aab8013324d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2e806037e64405" /><Relationship Type="http://schemas.openxmlformats.org/officeDocument/2006/relationships/notesMaster" Target="/ppt/notesMasters/notesMaster1.xml" Id="Rf23eee958eca46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7c07e156324467" /><Relationship Type="http://schemas.openxmlformats.org/officeDocument/2006/relationships/notesMaster" Target="/ppt/notesMasters/notesMaster1.xml" Id="R22d0e814e2ae41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8e74d29d984f6c" /><Relationship Type="http://schemas.openxmlformats.org/officeDocument/2006/relationships/notesMaster" Target="/ppt/notesMasters/notesMaster1.xml" Id="Rac88359b274141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42703a3eb24a9f" /><Relationship Type="http://schemas.openxmlformats.org/officeDocument/2006/relationships/notesMaster" Target="/ppt/notesMasters/notesMaster1.xml" Id="Rbd47a41e25d646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c171be570b47eb" /><Relationship Type="http://schemas.openxmlformats.org/officeDocument/2006/relationships/notesMaster" Target="/ppt/notesMasters/notesMaster1.xml" Id="R14a2b2ea731948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1a7673fd594718" /><Relationship Type="http://schemas.openxmlformats.org/officeDocument/2006/relationships/notesMaster" Target="/ppt/notesMasters/notesMaster1.xml" Id="Ra097f710047c4f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a991355c554f31" /><Relationship Type="http://schemas.openxmlformats.org/officeDocument/2006/relationships/notesMaster" Target="/ppt/notesMasters/notesMaster1.xml" Id="R0105d42a6f964b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50b93112a44155" /><Relationship Type="http://schemas.openxmlformats.org/officeDocument/2006/relationships/notesMaster" Target="/ppt/notesMasters/notesMaster1.xml" Id="Ra64aa52932824a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afc77ea63624516" /><Relationship Type="http://schemas.openxmlformats.org/officeDocument/2006/relationships/notesMaster" Target="/ppt/notesMasters/notesMaster1.xml" Id="R3c8b600680ae424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6f0c5c93d04a6e" /><Relationship Type="http://schemas.openxmlformats.org/officeDocument/2006/relationships/notesMaster" Target="/ppt/notesMasters/notesMaster1.xml" Id="R08710484de944e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d05db9462c94703" /><Relationship Type="http://schemas.openxmlformats.org/officeDocument/2006/relationships/notesMaster" Target="/ppt/notesMasters/notesMaster1.xml" Id="R418a612ff5d943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Корпоративная презентация SRA «Silk Road Asia». Редактируемая графическая композиция. Источник: материалы сайта SRA. Источник изображений: оригинальные ассеты опубликованного проекта SRA hero-gold-wave.webp, logo.webp.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service-scene-premium-2.webp, service-scene-premium-1.webp, service-scene-premium-3.webp, service-scene-premium-4.webp.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service-scene-premium-5.webp, service-scene-premium-7.webp, service-scene-premium-6.webp, service-scene-premium-12.webp.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Дополнительный самостоятельный слайд об услуге перевозки оборудования и станков. Источник: /uslugi/perevozka-oborudovaniya-i-stankov/. Источник изображений: оригинальные ассеты опубликованного проекта SRA finder-equipment-wide.webp.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изображений: оригинальные ассеты опубликованного проекта SRA service-scene-premium-10.webp, service-scene-premium-11.webp, service-scene-premium-8.webp, service-scene-premium-9.webp.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Перечислены направления из материалов проекта. Схема не является географической картой и не подтверждает наличие регулярного сервиса по любому маршруту.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Источник примера: src/content/case-examples.json проекта SRA, запись Казань — Актобе: продукты, 20 т, 1 200 000 ₸. Не заявляет подтверждённого срока или результата. Цена приведена как материал сайта, а не действующее предложение. Источник изображений: оригинальные ассеты опубликованного проекта SRA case-food-scene.webp. Это тематические иллюстрации, не документальные фотографии собственного автопарка или выполненных поставок. Изображения доступны для замены в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Материалы проекта SRA «Silk Road Asia», сайт https://sra-silk-road-asia.sgv-web-business.chatgpt.site/ .  Контакты из материалов проекта: +7 777 311 19 09, info@sra.kz, Алматы, Райымбека 348а, БЦ Zeinet, офис 512а. Рабочие часы по времени Алматы. Перед внешней рассылкой актуальность подтверждает заказчик.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cd3b2dedff46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940fe81f5b4af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ae86b88f8946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fb6d6f11c947c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9a5a4690cd439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c69bfe7ba449e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e982cd9db964894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ba7233a9d27d45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145DCA-1EC2-4833-AD6E-63093994B2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9D6707-3F19-4E60-AB35-D28CDA7ED2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5F8C184-A409-4368-B054-B84D8A1832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21CC8E-AE34-4796-83CC-D4CE1EB36F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D19045-44DE-4722-B4C5-32ECEAB301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DB2AEF6-6157-4489-BDB8-0E672DCFE3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114AB3-D1E4-4A99-BD5C-1A4428ECEA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13C464F-687E-458B-9C85-3A4005CB8A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5C9F7E-D11E-49EF-B383-CFD2527E92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6E0B89-6AD8-4DA6-B47A-3CDB065440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SRA dark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SRA light editoria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90550"/>
            <a:ext cx="1057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3da928e8064a0d" /><Relationship Type="http://schemas.openxmlformats.org/officeDocument/2006/relationships/slideLayout" Target="/ppt/slideLayouts/slideLayout1.xml" Id="R2bebd0ae921a4471" /><Relationship Type="http://schemas.openxmlformats.org/officeDocument/2006/relationships/slideLayout" Target="/ppt/slideLayouts/slideLayout2.xml" Id="Rcf82bb3fc2354d65" /><Relationship Type="http://schemas.openxmlformats.org/officeDocument/2006/relationships/slideLayout" Target="/ppt/slideLayouts/slideLayout3.xml" Id="R8bd19ba48d344655" /><Relationship Type="http://schemas.openxmlformats.org/officeDocument/2006/relationships/slideLayout" Target="/ppt/slideLayouts/slideLayout4.xml" Id="R98af62f8cf664f6a" /><Relationship Type="http://schemas.openxmlformats.org/officeDocument/2006/relationships/slideLayout" Target="/ppt/slideLayouts/slideLayout5.xml" Id="R1b715b4c0e0a4991" /><Relationship Type="http://schemas.openxmlformats.org/officeDocument/2006/relationships/slideLayout" Target="/ppt/slideLayouts/slideLayout6.xml" Id="Rcc08ec4ba058480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.png" Id="R61e19be9c26a4ed9" /><Relationship Type="http://schemas.openxmlformats.org/officeDocument/2006/relationships/theme" Target="/ppt/slideMasters/theme/theme3.xml" Id="R472160db63b44547" /><Relationship Type="http://schemas.openxmlformats.org/officeDocument/2006/relationships/slideLayout" Target="/ppt/slideLayouts/slideLayout7.xml" Id="Re626b6f2a3744373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image" Target="/ppt/media/image2.png" Id="Rf50a686320df4e6a" /><Relationship Type="http://schemas.openxmlformats.org/officeDocument/2006/relationships/theme" Target="/ppt/slideMasters/theme/theme4.xml" Id="R02131473112744ce" /><Relationship Type="http://schemas.openxmlformats.org/officeDocument/2006/relationships/slideLayout" Target="/ppt/slideLayouts/slideLayout8.xml" Id="R30ada8947ae847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ebd0ae921a4471"/>
    <p:sldLayoutId xmlns:r="http://schemas.openxmlformats.org/officeDocument/2006/relationships" id="2147483650" r:id="Rcf82bb3fc2354d65"/>
    <p:sldLayoutId xmlns:r="http://schemas.openxmlformats.org/officeDocument/2006/relationships" id="2147483651" r:id="R8bd19ba48d344655"/>
    <p:sldLayoutId xmlns:r="http://schemas.openxmlformats.org/officeDocument/2006/relationships" id="2147483652" r:id="R98af62f8cf664f6a"/>
    <p:sldLayoutId xmlns:r="http://schemas.openxmlformats.org/officeDocument/2006/relationships" id="2147483653" r:id="R1b715b4c0e0a4991"/>
    <p:sldLayoutId xmlns:r="http://schemas.openxmlformats.org/officeDocument/2006/relationships" id="2147483654" r:id="Rcc08ec4ba05848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SRA dark master"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21859-CAF2-40E9-BF46-5F83BCB554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e19be9c26a4ed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A18A89A4-2AA9-4ED8-963D-BE968059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2">
            <a:extLst xmlns:a="http://schemas.openxmlformats.org/drawingml/2006/main">
              <a:ext uri="{FF2B5EF4-FFF2-40B4-BE49-F238E27FC236}">
                <a16:creationId xmlns:a16="http://schemas.microsoft.com/office/drawing/2014/main" id="{34F1404B-3A95-4052-92C6-3759E9E5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394534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e626b6f2a3744373"/>
  </p:sldLayoutIdLst>
</p:sldMaster>
</file>

<file path=ppt/slideMasters/slideMaster3.xml><?xml version="1.0" encoding="utf-8"?>
<p:sldMaster xmlns:p="http://schemas.openxmlformats.org/presentationml/2006/main">
  <p:cSld name="SRA light master"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0CC9DF-47D2-4AAE-A95C-18C0B283EB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a686320df4e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EDF7489-BE90-428B-8444-2159CCA8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SRA  /  SILK ROAD ASIA</a:t>
            </a:r>
          </a:p>
        </p:txBody>
      </p:sp>
      <p:sp>
        <p:nvSpPr>
          <p:cNvPr id="2" name="rule-4">
            <a:extLst xmlns:a="http://schemas.openxmlformats.org/drawingml/2006/main">
              <a:ext uri="{FF2B5EF4-FFF2-40B4-BE49-F238E27FC236}">
                <a16:creationId xmlns:a16="http://schemas.microsoft.com/office/drawing/2014/main" id="{23B6E11C-586C-4B76-A2F4-FFAE247C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8" r:id="R30ada8947ae84709"/>
  </p:sldLayoutIdLst>
</p:sldMaster>
</file>

<file path=ppt/slideMasters/theme/theme2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4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4beb39fe8e84a91" /><Relationship Type="http://schemas.openxmlformats.org/officeDocument/2006/relationships/image" Target="/ppt/media/image3.png" Id="R3183209c63e14d1d" /><Relationship Type="http://schemas.openxmlformats.org/officeDocument/2006/relationships/image" Target="/ppt/media/image4.png" Id="R878f5b48bde443f4" /><Relationship Type="http://schemas.openxmlformats.org/officeDocument/2006/relationships/notesSlide" Target="/ppt/notesSlides/notesSlide1.xml" Id="R4c1cb867763a42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a1af737e11c44f6" /><Relationship Type="http://schemas.openxmlformats.org/officeDocument/2006/relationships/notesSlide" Target="/ppt/notesSlides/notesSlide2.xml" Id="R735db282cf7b463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d8044c02c2d409d" /><Relationship Type="http://schemas.openxmlformats.org/officeDocument/2006/relationships/image" Target="/ppt/media/image5.png" Id="R2356c8b4d5c14829" /><Relationship Type="http://schemas.openxmlformats.org/officeDocument/2006/relationships/image" Target="/ppt/media/image6.png" Id="R678255f75922444b" /><Relationship Type="http://schemas.openxmlformats.org/officeDocument/2006/relationships/image" Target="/ppt/media/image7.png" Id="Rd5b01d93ee9f448e" /><Relationship Type="http://schemas.openxmlformats.org/officeDocument/2006/relationships/image" Target="/ppt/media/image8.png" Id="R008faec3a04146a7" /><Relationship Type="http://schemas.openxmlformats.org/officeDocument/2006/relationships/notesSlide" Target="/ppt/notesSlides/notesSlide3.xml" Id="R936a9a15950243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17e16d198284477" /><Relationship Type="http://schemas.openxmlformats.org/officeDocument/2006/relationships/image" Target="/ppt/media/image9.png" Id="R4da291e4e2704b04" /><Relationship Type="http://schemas.openxmlformats.org/officeDocument/2006/relationships/image" Target="/ppt/media/image10.png" Id="R04e8f8b3f2ae4d11" /><Relationship Type="http://schemas.openxmlformats.org/officeDocument/2006/relationships/image" Target="/ppt/media/image11.png" Id="R78486ad5d6864692" /><Relationship Type="http://schemas.openxmlformats.org/officeDocument/2006/relationships/image" Target="/ppt/media/image12.png" Id="R02c44396798c46f3" /><Relationship Type="http://schemas.openxmlformats.org/officeDocument/2006/relationships/notesSlide" Target="/ppt/notesSlides/notesSlide4.xml" Id="R4c58205cabee46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2d16355c7ec439c" /><Relationship Type="http://schemas.openxmlformats.org/officeDocument/2006/relationships/image" Target="/ppt/media/image13.png" Id="R5b432f55d0cc4179" /><Relationship Type="http://schemas.openxmlformats.org/officeDocument/2006/relationships/notesSlide" Target="/ppt/notesSlides/notesSlide5.xml" Id="Rfd9b129561e449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51bd94e2c554ac4" /><Relationship Type="http://schemas.openxmlformats.org/officeDocument/2006/relationships/image" Target="/ppt/media/image14.png" Id="R4b247cadaeeb4652" /><Relationship Type="http://schemas.openxmlformats.org/officeDocument/2006/relationships/image" Target="/ppt/media/image15.png" Id="Rdc3d71021bc54a47" /><Relationship Type="http://schemas.openxmlformats.org/officeDocument/2006/relationships/image" Target="/ppt/media/image16.png" Id="Rd49b4021bc454c1a" /><Relationship Type="http://schemas.openxmlformats.org/officeDocument/2006/relationships/image" Target="/ppt/media/image17.png" Id="R41d5553777894a59" /><Relationship Type="http://schemas.openxmlformats.org/officeDocument/2006/relationships/notesSlide" Target="/ppt/notesSlides/notesSlide6.xml" Id="Rbb00e0be182048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28ef0a98d94b26" /><Relationship Type="http://schemas.openxmlformats.org/officeDocument/2006/relationships/notesSlide" Target="/ppt/notesSlides/notesSlide7.xml" Id="R6d4aadd6be7f4b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46180c8c47834e0c" /><Relationship Type="http://schemas.openxmlformats.org/officeDocument/2006/relationships/notesSlide" Target="/ppt/notesSlides/notesSlide8.xml" Id="Red4f677a971642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f9294ab82c14b7d" /><Relationship Type="http://schemas.openxmlformats.org/officeDocument/2006/relationships/notesSlide" Target="/ppt/notesSlides/notesSlide9.xml" Id="Rd304384145f343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eae2b3b003149f4" /><Relationship Type="http://schemas.openxmlformats.org/officeDocument/2006/relationships/notesSlide" Target="/ppt/notesSlides/notesSlide10.xml" Id="R081eff4be7ed48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4bd0e63cef042bd" /><Relationship Type="http://schemas.openxmlformats.org/officeDocument/2006/relationships/image" Target="/ppt/media/image18.png" Id="Rd7ae220d7b9243e7" /><Relationship Type="http://schemas.openxmlformats.org/officeDocument/2006/relationships/notesSlide" Target="/ppt/notesSlides/notesSlide11.xml" Id="R4fecdec5b20a4b4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bdd63cbfc50d4c8a" /><Relationship Type="http://schemas.openxmlformats.org/officeDocument/2006/relationships/notesSlide" Target="/ppt/notesSlides/notesSlide12.xml" Id="Rb760fbfef643469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203867f6d164859" /><Relationship Type="http://schemas.openxmlformats.org/officeDocument/2006/relationships/notesSlide" Target="/ppt/notesSlides/notesSlide13.xml" Id="R5e0646c45ad941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81cdacf9bd7494a" /><Relationship Type="http://schemas.openxmlformats.org/officeDocument/2006/relationships/notesSlide" Target="/ppt/notesSlides/notesSlide14.xml" Id="Rec3f27e2a46648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B4DCCC-01C7-4206-9051-933A6E0744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3209c63e14d1d"/>
          <a:srcRect xmlns:a="http://schemas.openxmlformats.org/drawingml/2006/main" l="20370" t="0" r="203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contrast">
            <a:extLst xmlns:a="http://schemas.openxmlformats.org/drawingml/2006/main">
              <a:ext uri="{FF2B5EF4-FFF2-40B4-BE49-F238E27FC236}">
                <a16:creationId xmlns:a16="http://schemas.microsoft.com/office/drawing/2014/main" id="{7045A0D7-0824-40F4-95C3-167C8A3F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858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41A16">
                  <a:alpha val="96000"/>
                </a:srgbClr>
              </a:gs>
              <a:gs pos="58000">
                <a:srgbClr val="141A16">
                  <a:alpha val="88000"/>
                </a:srgbClr>
              </a:gs>
              <a:gs pos="100000">
                <a:srgbClr val="141A16">
                  <a:alpha val="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9A11A-53A0-47DA-BF0B-16258AB43E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8f5b48bde443f4"/>
          <a:stretch xmlns:a="http://schemas.openxmlformats.org/drawingml/2006/main"/>
        </p:blipFill>
        <p:spPr>
          <a:xfrm xmlns:a="http://schemas.openxmlformats.org/drawingml/2006/main">
            <a:off x="685800" y="557396"/>
            <a:ext cx="3476625" cy="1256934"/>
          </a:xfrm>
          <a:prstGeom xmlns:a="http://schemas.openxmlformats.org/drawingml/2006/main" prst="rect">
            <a:avLst/>
          </a:prstGeom>
        </p:spPr>
      </p:pic>
      <p:sp>
        <p:nvSpPr>
          <p:cNvPr id="4" name="cover-title-1">
            <a:extLst xmlns:a="http://schemas.openxmlformats.org/drawingml/2006/main">
              <a:ext uri="{FF2B5EF4-FFF2-40B4-BE49-F238E27FC236}">
                <a16:creationId xmlns:a16="http://schemas.microsoft.com/office/drawing/2014/main" id="{0BA82BE7-F01E-44D3-946E-7D8D31A9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7429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Халықаралық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жүк тасымалы</a:t>
            </a:r>
          </a:p>
        </p:txBody>
      </p:sp>
      <p:sp>
        <p:nvSpPr>
          <p:cNvPr id="5" name="site-text-2">
            <a:extLst xmlns:a="http://schemas.openxmlformats.org/drawingml/2006/main">
              <a:ext uri="{FF2B5EF4-FFF2-40B4-BE49-F238E27FC236}">
                <a16:creationId xmlns:a16="http://schemas.microsoft.com/office/drawing/2014/main" id="{1E4A68DC-823E-4375-9057-FE4DF4CE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43475"/>
            <a:ext cx="7429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Қазақстандағы бизнеске арналған шешімдер</a:t>
            </a:r>
          </a:p>
        </p:txBody>
      </p:sp>
      <p:sp>
        <p:nvSpPr>
          <p:cNvPr id="6" name="site-text-3">
            <a:extLst xmlns:a="http://schemas.openxmlformats.org/drawingml/2006/main">
              <a:ext uri="{FF2B5EF4-FFF2-40B4-BE49-F238E27FC236}">
                <a16:creationId xmlns:a16="http://schemas.microsoft.com/office/drawing/2014/main" id="{4AD7C692-F9F1-45C6-8CC0-D16DE1D8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 «Silk Road Asia»</a:t>
            </a:r>
          </a:p>
        </p:txBody>
      </p:sp>
    </p:spTree>
    <p:extLst>
      <p:ext uri="{BB962C8B-B14F-4D97-AF65-F5344CB8AC3E}">
        <p14:creationId xmlns:p14="http://schemas.microsoft.com/office/powerpoint/2010/main" val="122948028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Бизнеске арналған тасымал</a:t>
            </a:r>
          </a:p>
        </p:txBody>
      </p:sp>
      <p:sp>
        <p:nvSpPr>
          <p:cNvPr id="2" name="page-15">
            <a:extLst xmlns:a="http://schemas.openxmlformats.org/drawingml/2006/main">
              <a:ext uri="{FF2B5EF4-FFF2-40B4-BE49-F238E27FC236}">
                <a16:creationId xmlns:a16="http://schemas.microsoft.com/office/drawing/2014/main" id="{FFA686C5-E2BA-4B4F-AED0-D80DB657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icon-machine-16">
            <a:extLst xmlns:a="http://schemas.openxmlformats.org/drawingml/2006/main">
              <a:ext uri="{FF2B5EF4-FFF2-40B4-BE49-F238E27FC236}">
                <a16:creationId xmlns:a16="http://schemas.microsoft.com/office/drawing/2014/main" id="{1345505D-2618-46C0-8DB3-94F217E8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76200" y="771525"/>
                </a:moveTo>
                <a:lnTo>
                  <a:pt x="876300" y="771525"/>
                </a:lnTo>
                <a:lnTo>
                  <a:pt x="876300" y="885825"/>
                </a:lnTo>
                <a:lnTo>
                  <a:pt x="76200" y="885825"/>
                </a:lnTo>
                <a:lnTo>
                  <a:pt x="76200" y="771525"/>
                </a:lnTo>
                <a:moveTo>
                  <a:pt x="152400" y="771525"/>
                </a:moveTo>
                <a:lnTo>
                  <a:pt x="152400" y="200025"/>
                </a:lnTo>
                <a:lnTo>
                  <a:pt x="647700" y="200025"/>
                </a:lnTo>
                <a:lnTo>
                  <a:pt x="647700" y="523875"/>
                </a:lnTo>
                <a:lnTo>
                  <a:pt x="447675" y="523875"/>
                </a:lnTo>
                <a:lnTo>
                  <a:pt x="447675" y="771525"/>
                </a:lnTo>
                <a:moveTo>
                  <a:pt x="257175" y="200025"/>
                </a:moveTo>
                <a:lnTo>
                  <a:pt x="257175" y="76200"/>
                </a:lnTo>
                <a:lnTo>
                  <a:pt x="552450" y="76200"/>
                </a:lnTo>
                <a:lnTo>
                  <a:pt x="552450" y="200025"/>
                </a:lnTo>
                <a:moveTo>
                  <a:pt x="647700" y="381000"/>
                </a:moveTo>
                <a:lnTo>
                  <a:pt x="800100" y="381000"/>
                </a:lnTo>
                <a:lnTo>
                  <a:pt x="800100" y="647700"/>
                </a:lnTo>
                <a:lnTo>
                  <a:pt x="647700" y="647700"/>
                </a:lnTo>
                <a:moveTo>
                  <a:pt x="247650" y="352425"/>
                </a:moveTo>
                <a:lnTo>
                  <a:pt x="504825" y="352425"/>
                </a:lnTo>
                <a:moveTo>
                  <a:pt x="514350" y="771525"/>
                </a:moveTo>
                <a:lnTo>
                  <a:pt x="514350" y="638175"/>
                </a:lnTo>
                <a:lnTo>
                  <a:pt x="685800" y="638175"/>
                </a:lnTo>
                <a:lnTo>
                  <a:pt x="685800" y="7715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4" name="text-17">
            <a:extLst xmlns:a="http://schemas.openxmlformats.org/drawingml/2006/main">
              <a:ext uri="{FF2B5EF4-FFF2-40B4-BE49-F238E27FC236}">
                <a16:creationId xmlns:a16="http://schemas.microsoft.com/office/drawing/2014/main" id="{93B804EC-59B3-491A-BD53-5C89D1011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Өндіріс</a:t>
            </a:r>
          </a:p>
        </p:txBody>
      </p:sp>
      <p:sp>
        <p:nvSpPr>
          <p:cNvPr id="5" name="text-18">
            <a:extLst xmlns:a="http://schemas.openxmlformats.org/drawingml/2006/main">
              <a:ext uri="{FF2B5EF4-FFF2-40B4-BE49-F238E27FC236}">
                <a16:creationId xmlns:a16="http://schemas.microsoft.com/office/drawing/2014/main" id="{B31DE0A4-C907-4A9E-9C26-9C103A83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Жабдық, шикізат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құрамдас бөлшектер</a:t>
            </a:r>
          </a:p>
        </p:txBody>
      </p:sp>
      <p:sp>
        <p:nvSpPr>
          <p:cNvPr id="6" name="icon-box-19">
            <a:extLst xmlns:a="http://schemas.openxmlformats.org/drawingml/2006/main">
              <a:ext uri="{FF2B5EF4-FFF2-40B4-BE49-F238E27FC236}">
                <a16:creationId xmlns:a16="http://schemas.microsoft.com/office/drawing/2014/main" id="{B4B42DEF-2921-48FA-A187-740826F3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42875" y="285750"/>
                </a:moveTo>
                <a:lnTo>
                  <a:pt x="476250" y="114300"/>
                </a:lnTo>
                <a:lnTo>
                  <a:pt x="809625" y="285750"/>
                </a:lnTo>
                <a:lnTo>
                  <a:pt x="809625" y="685800"/>
                </a:lnTo>
                <a:lnTo>
                  <a:pt x="476250" y="866775"/>
                </a:lnTo>
                <a:lnTo>
                  <a:pt x="142875" y="685800"/>
                </a:lnTo>
                <a:lnTo>
                  <a:pt x="142875" y="285750"/>
                </a:lnTo>
                <a:lnTo>
                  <a:pt x="476250" y="457200"/>
                </a:lnTo>
                <a:lnTo>
                  <a:pt x="809625" y="285750"/>
                </a:lnTo>
                <a:moveTo>
                  <a:pt x="476250" y="457200"/>
                </a:moveTo>
                <a:lnTo>
                  <a:pt x="476250" y="866775"/>
                </a:lnTo>
                <a:moveTo>
                  <a:pt x="304800" y="200025"/>
                </a:moveTo>
                <a:lnTo>
                  <a:pt x="647700" y="37147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7" name="text-20">
            <a:extLst xmlns:a="http://schemas.openxmlformats.org/drawingml/2006/main">
              <a:ext uri="{FF2B5EF4-FFF2-40B4-BE49-F238E27FC236}">
                <a16:creationId xmlns:a16="http://schemas.microsoft.com/office/drawing/2014/main" id="{33D79463-BE77-420F-B98D-F014A738F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Сауда</a:t>
            </a:r>
          </a:p>
        </p:txBody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6C857902-26E3-4FE7-B6E1-F3F66AD6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Тауар партиялары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қорды толықтыру</a:t>
            </a:r>
          </a:p>
        </p:txBody>
      </p:sp>
      <p:sp>
        <p:nvSpPr>
          <p:cNvPr id="9" name="icon-route-22">
            <a:extLst xmlns:a="http://schemas.openxmlformats.org/drawingml/2006/main">
              <a:ext uri="{FF2B5EF4-FFF2-40B4-BE49-F238E27FC236}">
                <a16:creationId xmlns:a16="http://schemas.microsoft.com/office/drawing/2014/main" id="{62CD697D-DC38-4CAA-AFAA-938C53D7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5171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0" name="icon-route-23">
            <a:extLst xmlns:a="http://schemas.openxmlformats.org/drawingml/2006/main">
              <a:ext uri="{FF2B5EF4-FFF2-40B4-BE49-F238E27FC236}">
                <a16:creationId xmlns:a16="http://schemas.microsoft.com/office/drawing/2014/main" id="{37277E5E-8788-4A4B-A771-4A4E501B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040" y="2739390"/>
            <a:ext cx="152400" cy="1524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1" name="icon-route-24">
            <a:extLst xmlns:a="http://schemas.openxmlformats.org/drawingml/2006/main">
              <a:ext uri="{FF2B5EF4-FFF2-40B4-BE49-F238E27FC236}">
                <a16:creationId xmlns:a16="http://schemas.microsoft.com/office/drawing/2014/main" id="{9368D769-E071-423C-85B6-D75CC810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266700" y="171450"/>
                </a:moveTo>
                <a:lnTo>
                  <a:pt x="704850" y="171450"/>
                </a:lnTo>
                <a:lnTo>
                  <a:pt x="704850" y="447675"/>
                </a:lnTo>
                <a:lnTo>
                  <a:pt x="238125" y="447675"/>
                </a:lnTo>
                <a:lnTo>
                  <a:pt x="238125" y="781050"/>
                </a:lnTo>
                <a:lnTo>
                  <a:pt x="685800" y="7810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AB73DBC0-6748-465D-B6CA-8B36BAF2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Импорт пен экспорт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EABAE42C-D74C-4CC9-97CC-2C874D48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Әртүрлі елдердегі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серіктестер арасында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жүк жеткізу</a:t>
            </a:r>
          </a:p>
        </p:txBody>
      </p:sp>
      <p:sp>
        <p:nvSpPr>
          <p:cNvPr id="14" name="icon-people-27">
            <a:extLst xmlns:a="http://schemas.openxmlformats.org/drawingml/2006/main">
              <a:ext uri="{FF2B5EF4-FFF2-40B4-BE49-F238E27FC236}">
                <a16:creationId xmlns:a16="http://schemas.microsoft.com/office/drawing/2014/main" id="{DBA113E6-56E6-49DF-AFBB-DC0A363D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1640" y="2244090"/>
            <a:ext cx="198120" cy="19812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5" name="icon-people-28">
            <a:extLst xmlns:a="http://schemas.openxmlformats.org/drawingml/2006/main">
              <a:ext uri="{FF2B5EF4-FFF2-40B4-BE49-F238E27FC236}">
                <a16:creationId xmlns:a16="http://schemas.microsoft.com/office/drawing/2014/main" id="{7F0A316D-AC08-4D1F-875C-8817EA16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90750"/>
            <a:ext cx="762000" cy="762000"/>
          </a:xfrm>
          <a:custGeom xmlns:a="http://schemas.openxmlformats.org/drawingml/2006/main">
            <a:pathLst>
              <a:path w="952500" h="952500">
                <a:moveTo>
                  <a:pt x="180975" y="857250"/>
                </a:moveTo>
                <a:lnTo>
                  <a:pt x="180975" y="628650"/>
                </a:lnTo>
                <a:lnTo>
                  <a:pt x="314325" y="447675"/>
                </a:lnTo>
                <a:lnTo>
                  <a:pt x="638175" y="447675"/>
                </a:lnTo>
                <a:lnTo>
                  <a:pt x="771525" y="628650"/>
                </a:lnTo>
                <a:lnTo>
                  <a:pt x="771525" y="857250"/>
                </a:lnTo>
                <a:moveTo>
                  <a:pt x="323850" y="857250"/>
                </a:moveTo>
                <a:lnTo>
                  <a:pt x="323850" y="647700"/>
                </a:lnTo>
                <a:moveTo>
                  <a:pt x="628650" y="857250"/>
                </a:moveTo>
                <a:lnTo>
                  <a:pt x="628650" y="6477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6" name="text-29">
            <a:extLst xmlns:a="http://schemas.openxmlformats.org/drawingml/2006/main">
              <a:ext uri="{FF2B5EF4-FFF2-40B4-BE49-F238E27FC236}">
                <a16:creationId xmlns:a16="http://schemas.microsoft.com/office/drawing/2014/main" id="{51252040-78B1-488D-B54C-58D8F994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276600"/>
            <a:ext cx="25050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Жобалар мен көшу</a:t>
            </a:r>
          </a:p>
        </p:txBody>
      </p:sp>
      <p:sp>
        <p:nvSpPr>
          <p:cNvPr id="17" name="text-30">
            <a:extLst xmlns:a="http://schemas.openxmlformats.org/drawingml/2006/main">
              <a:ext uri="{FF2B5EF4-FFF2-40B4-BE49-F238E27FC236}">
                <a16:creationId xmlns:a16="http://schemas.microsoft.com/office/drawing/2014/main" id="{25DFBE57-6CA0-4823-BBB1-39F6092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238625"/>
            <a:ext cx="24955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Арнайы міндеттерге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арналған мүлік пен техника</a:t>
            </a:r>
          </a:p>
        </p:txBody>
      </p:sp>
      <p:sp>
        <p:nvSpPr>
          <p:cNvPr id="18" name="text-31">
            <a:extLst xmlns:a="http://schemas.openxmlformats.org/drawingml/2006/main">
              <a:ext uri="{FF2B5EF4-FFF2-40B4-BE49-F238E27FC236}">
                <a16:creationId xmlns:a16="http://schemas.microsoft.com/office/drawing/2014/main" id="{3D7B1FFD-889D-40EB-9EF5-09AD5CC2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Клиенттің міндеті мен жүк параметрлерінен бастаймыз</a:t>
            </a:r>
          </a:p>
        </p:txBody>
      </p:sp>
    </p:spTree>
    <p:extLst>
      <p:ext uri="{BB962C8B-B14F-4D97-AF65-F5344CB8AC3E}">
        <p14:creationId xmlns:p14="http://schemas.microsoft.com/office/powerpoint/2010/main" val="202012017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Жеткізудің негізгі тәсілдері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F3D12C98-2E46-4E75-9632-746A42C6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7CACC-5EDD-4A0C-8D1A-26C5CE6C3A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6c8b4d5c14829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5">
            <a:extLst xmlns:a="http://schemas.openxmlformats.org/drawingml/2006/main">
              <a:ext uri="{FF2B5EF4-FFF2-40B4-BE49-F238E27FC236}">
                <a16:creationId xmlns:a16="http://schemas.microsoft.com/office/drawing/2014/main" id="{4A3B2B65-4198-40DF-A9A4-EA492CCD8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Автотасымал</a:t>
            </a:r>
          </a:p>
        </p:txBody>
      </p:sp>
      <p:sp>
        <p:nvSpPr>
          <p:cNvPr id="5" name="site-text-6">
            <a:extLst xmlns:a="http://schemas.openxmlformats.org/drawingml/2006/main">
              <a:ext uri="{FF2B5EF4-FFF2-40B4-BE49-F238E27FC236}">
                <a16:creationId xmlns:a16="http://schemas.microsoft.com/office/drawing/2014/main" id="{14FC6117-4353-4BB6-9D7D-C3E087DA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Жіберушіден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алушыға дейін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F41C22-1EFE-43DF-8FBA-C956B0BE8E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8255f75922444b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7">
            <a:extLst xmlns:a="http://schemas.openxmlformats.org/drawingml/2006/main">
              <a:ext uri="{FF2B5EF4-FFF2-40B4-BE49-F238E27FC236}">
                <a16:creationId xmlns:a16="http://schemas.microsoft.com/office/drawing/2014/main" id="{92C869B9-FACA-4F1F-AB43-166B45C2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Әуе тасымалы</a:t>
            </a:r>
          </a:p>
        </p:txBody>
      </p:sp>
      <p:sp>
        <p:nvSpPr>
          <p:cNvPr id="8" name="site-text-8">
            <a:extLst xmlns:a="http://schemas.openxmlformats.org/drawingml/2006/main">
              <a:ext uri="{FF2B5EF4-FFF2-40B4-BE49-F238E27FC236}">
                <a16:creationId xmlns:a16="http://schemas.microsoft.com/office/drawing/2014/main" id="{00565AB5-69F1-4888-A728-E94083F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Шұғыл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жеткізілімдер үшін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8E1F85-A9DC-4A90-85F1-0103A2040D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b01d93ee9f448e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9">
            <a:extLst xmlns:a="http://schemas.openxmlformats.org/drawingml/2006/main">
              <a:ext uri="{FF2B5EF4-FFF2-40B4-BE49-F238E27FC236}">
                <a16:creationId xmlns:a16="http://schemas.microsoft.com/office/drawing/2014/main" id="{FE7CF6D4-869E-4ED2-9348-0FC8A9675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Контейнерлік</a:t>
            </a:r>
          </a:p>
        </p:txBody>
      </p:sp>
      <p:sp>
        <p:nvSpPr>
          <p:cNvPr id="11" name="site-text-10">
            <a:extLst xmlns:a="http://schemas.openxmlformats.org/drawingml/2006/main">
              <a:ext uri="{FF2B5EF4-FFF2-40B4-BE49-F238E27FC236}">
                <a16:creationId xmlns:a16="http://schemas.microsoft.com/office/drawing/2014/main" id="{4C9B59B7-DED6-4214-AD72-006A546F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Ірі партиялар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ұзақ бағыттар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D05200-30A8-4FEF-A607-DE08DF2EE9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8faec3a04146a7"/>
          <a:srcRect xmlns:a="http://schemas.openxmlformats.org/drawingml/2006/main" l="17273" t="0" r="172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11">
            <a:extLst xmlns:a="http://schemas.openxmlformats.org/drawingml/2006/main">
              <a:ext uri="{FF2B5EF4-FFF2-40B4-BE49-F238E27FC236}">
                <a16:creationId xmlns:a16="http://schemas.microsoft.com/office/drawing/2014/main" id="{983F6289-A828-466F-A462-FBD60565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Мультимодальды</a:t>
            </a:r>
          </a:p>
        </p:txBody>
      </p:sp>
      <p:sp>
        <p:nvSpPr>
          <p:cNvPr id="14" name="site-text-12">
            <a:extLst xmlns:a="http://schemas.openxmlformats.org/drawingml/2006/main">
              <a:ext uri="{FF2B5EF4-FFF2-40B4-BE49-F238E27FC236}">
                <a16:creationId xmlns:a16="http://schemas.microsoft.com/office/drawing/2014/main" id="{9E5DDEF0-A390-4CAF-9E65-BFB11740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Бірнеше көлік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түрін пайдалану</a:t>
            </a:r>
          </a:p>
        </p:txBody>
      </p:sp>
      <p:sp>
        <p:nvSpPr>
          <p:cNvPr id="15" name="site-text-13">
            <a:extLst xmlns:a="http://schemas.openxmlformats.org/drawingml/2006/main">
              <a:ext uri="{FF2B5EF4-FFF2-40B4-BE49-F238E27FC236}">
                <a16:creationId xmlns:a16="http://schemas.microsoft.com/office/drawing/2014/main" id="{822EA079-B6DE-4FB6-894B-EFB013C2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Көлікті бағыт пен жөнелту шарттарын тексергеннен кейін таңдаймыз</a:t>
            </a:r>
          </a:p>
        </p:txBody>
      </p:sp>
    </p:spTree>
    <p:extLst>
      <p:ext uri="{BB962C8B-B14F-4D97-AF65-F5344CB8AC3E}">
        <p14:creationId xmlns:p14="http://schemas.microsoft.com/office/powerpoint/2010/main" val="191912768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Жүктің ерекше талаптары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F76A6127-CDD9-42A4-9066-1C9ECA8B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12CD2-F384-4B36-9A56-CA1A63433F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291e4e2704b04"/>
          <a:srcRect xmlns:a="http://schemas.openxmlformats.org/drawingml/2006/main" l="16492" t="0" r="1649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15">
            <a:extLst xmlns:a="http://schemas.openxmlformats.org/drawingml/2006/main">
              <a:ext uri="{FF2B5EF4-FFF2-40B4-BE49-F238E27FC236}">
                <a16:creationId xmlns:a16="http://schemas.microsoft.com/office/drawing/2014/main" id="{C30BCBC8-B9D8-4D52-9AA4-BB11B143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Ірі габаритті</a:t>
            </a:r>
          </a:p>
        </p:txBody>
      </p:sp>
      <p:sp>
        <p:nvSpPr>
          <p:cNvPr id="5" name="site-text-16">
            <a:extLst xmlns:a="http://schemas.openxmlformats.org/drawingml/2006/main">
              <a:ext uri="{FF2B5EF4-FFF2-40B4-BE49-F238E27FC236}">
                <a16:creationId xmlns:a16="http://schemas.microsoft.com/office/drawing/2014/main" id="{7EE333FE-DC04-45E3-88D1-3DC51E1B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Өлшем, салмақ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шектеулер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EC3E2E-E2A0-4851-B287-B5447DEA3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8f8b3f2ae4d11"/>
          <a:srcRect xmlns:a="http://schemas.openxmlformats.org/drawingml/2006/main" l="17727" t="0" r="177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17">
            <a:extLst xmlns:a="http://schemas.openxmlformats.org/drawingml/2006/main">
              <a:ext uri="{FF2B5EF4-FFF2-40B4-BE49-F238E27FC236}">
                <a16:creationId xmlns:a16="http://schemas.microsoft.com/office/drawing/2014/main" id="{33CA00B4-02E8-40BE-B3C7-F203CE0A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Рефрижераторлық</a:t>
            </a:r>
          </a:p>
        </p:txBody>
      </p:sp>
      <p:sp>
        <p:nvSpPr>
          <p:cNvPr id="8" name="site-text-18">
            <a:extLst xmlns:a="http://schemas.openxmlformats.org/drawingml/2006/main">
              <a:ext uri="{FF2B5EF4-FFF2-40B4-BE49-F238E27FC236}">
                <a16:creationId xmlns:a16="http://schemas.microsoft.com/office/drawing/2014/main" id="{76CACADC-5F14-4EDA-9B18-9E9EFA68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Келісілген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температура режимі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274FE2-F905-41CD-AFA5-80AABE2532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86ad5d6864692"/>
          <a:srcRect xmlns:a="http://schemas.openxmlformats.org/drawingml/2006/main" l="17196" t="0" r="171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19">
            <a:extLst xmlns:a="http://schemas.openxmlformats.org/drawingml/2006/main">
              <a:ext uri="{FF2B5EF4-FFF2-40B4-BE49-F238E27FC236}">
                <a16:creationId xmlns:a16="http://schemas.microsoft.com/office/drawing/2014/main" id="{A785E427-E5A2-44EF-B4E3-D8A178CD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Қауіпті жүктер</a:t>
            </a:r>
          </a:p>
        </p:txBody>
      </p:sp>
      <p:sp>
        <p:nvSpPr>
          <p:cNvPr id="11" name="site-text-20">
            <a:extLst xmlns:a="http://schemas.openxmlformats.org/drawingml/2006/main">
              <a:ext uri="{FF2B5EF4-FFF2-40B4-BE49-F238E27FC236}">
                <a16:creationId xmlns:a16="http://schemas.microsoft.com/office/drawing/2014/main" id="{D871B040-36E9-4136-A671-83B0DD14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Қауіптілік сыныбы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қаптама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CB28D7-02BE-4F76-A3CF-5B25141D6F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c44396798c46f3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21">
            <a:extLst xmlns:a="http://schemas.openxmlformats.org/drawingml/2006/main">
              <a:ext uri="{FF2B5EF4-FFF2-40B4-BE49-F238E27FC236}">
                <a16:creationId xmlns:a16="http://schemas.microsoft.com/office/drawing/2014/main" id="{504048C2-7209-4A05-9FF9-335DD129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Жабдық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пен станоктар</a:t>
            </a:r>
          </a:p>
        </p:txBody>
      </p:sp>
      <p:sp>
        <p:nvSpPr>
          <p:cNvPr id="14" name="site-text-22">
            <a:extLst xmlns:a="http://schemas.openxmlformats.org/drawingml/2006/main">
              <a:ext uri="{FF2B5EF4-FFF2-40B4-BE49-F238E27FC236}">
                <a16:creationId xmlns:a16="http://schemas.microsoft.com/office/drawing/2014/main" id="{F82A543F-9297-42B1-8541-97578F0C8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Тиеу, қаптау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бекіту</a:t>
            </a:r>
          </a:p>
        </p:txBody>
      </p:sp>
      <p:sp>
        <p:nvSpPr>
          <p:cNvPr id="15" name="site-text-23">
            <a:extLst xmlns:a="http://schemas.openxmlformats.org/drawingml/2006/main">
              <a:ext uri="{FF2B5EF4-FFF2-40B4-BE49-F238E27FC236}">
                <a16:creationId xmlns:a16="http://schemas.microsoft.com/office/drawing/2014/main" id="{D520B090-B753-4463-A02D-8B109EB7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Тасымал мүмкіндігін бастапқы деректер бойынша растаймыз</a:t>
            </a:r>
          </a:p>
        </p:txBody>
      </p:sp>
    </p:spTree>
    <p:extLst>
      <p:ext uri="{BB962C8B-B14F-4D97-AF65-F5344CB8AC3E}">
        <p14:creationId xmlns:p14="http://schemas.microsoft.com/office/powerpoint/2010/main" val="28557573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Жабдық пен станоктар</a:t>
            </a:r>
          </a:p>
        </p:txBody>
      </p:sp>
      <p:sp>
        <p:nvSpPr>
          <p:cNvPr id="2" name="page-65">
            <a:extLst xmlns:a="http://schemas.openxmlformats.org/drawingml/2006/main">
              <a:ext uri="{FF2B5EF4-FFF2-40B4-BE49-F238E27FC236}">
                <a16:creationId xmlns:a16="http://schemas.microsoft.com/office/drawing/2014/main" id="{88327FC3-1837-4075-B01D-7B40CB0A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text-67">
            <a:extLst xmlns:a="http://schemas.openxmlformats.org/drawingml/2006/main">
              <a:ext uri="{FF2B5EF4-FFF2-40B4-BE49-F238E27FC236}">
                <a16:creationId xmlns:a16="http://schemas.microsoft.com/office/drawing/2014/main" id="{B928BA32-302A-4400-B1A9-049AF483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76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text-68">
            <a:extLst xmlns:a="http://schemas.openxmlformats.org/drawingml/2006/main">
              <a:ext uri="{FF2B5EF4-FFF2-40B4-BE49-F238E27FC236}">
                <a16:creationId xmlns:a16="http://schemas.microsoft.com/office/drawing/2014/main" id="{8D298888-F39F-47BC-B98A-DF9D71BB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076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Өлшемі мен салмағы</a:t>
            </a:r>
          </a:p>
        </p:txBody>
      </p:sp>
      <p:sp>
        <p:nvSpPr>
          <p:cNvPr id="6" name="text-69">
            <a:extLst xmlns:a="http://schemas.openxmlformats.org/drawingml/2006/main">
              <a:ext uri="{FF2B5EF4-FFF2-40B4-BE49-F238E27FC236}">
                <a16:creationId xmlns:a16="http://schemas.microsoft.com/office/drawing/2014/main" id="{CA0F325F-D42F-4DA3-AE3E-E1F6CCCC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476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Әр жүк орнының параметрлері және ауырлық орталығы</a:t>
            </a:r>
          </a:p>
        </p:txBody>
      </p:sp>
      <p:sp>
        <p:nvSpPr>
          <p:cNvPr id="7" name="text-70">
            <a:extLst xmlns:a="http://schemas.openxmlformats.org/drawingml/2006/main">
              <a:ext uri="{FF2B5EF4-FFF2-40B4-BE49-F238E27FC236}">
                <a16:creationId xmlns:a16="http://schemas.microsoft.com/office/drawing/2014/main" id="{44E00F86-3362-4BEC-BCAC-08FD6F74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71">
            <a:extLst xmlns:a="http://schemas.openxmlformats.org/drawingml/2006/main">
              <a:ext uri="{FF2B5EF4-FFF2-40B4-BE49-F238E27FC236}">
                <a16:creationId xmlns:a16="http://schemas.microsoft.com/office/drawing/2014/main" id="{71E908F7-880A-4052-95DA-92379BDE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028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Тиеу</a:t>
            </a:r>
          </a:p>
        </p:txBody>
      </p:sp>
      <p:sp>
        <p:nvSpPr>
          <p:cNvPr id="9" name="text-72">
            <a:extLst xmlns:a="http://schemas.openxmlformats.org/drawingml/2006/main">
              <a:ext uri="{FF2B5EF4-FFF2-40B4-BE49-F238E27FC236}">
                <a16:creationId xmlns:a16="http://schemas.microsoft.com/office/drawing/2014/main" id="{E80A668C-D87F-4803-96D0-2792BF48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429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Техника, көтеру нүктелері және орынға қолжетімділік</a:t>
            </a:r>
          </a:p>
        </p:txBody>
      </p:sp>
      <p:sp>
        <p:nvSpPr>
          <p:cNvPr id="10" name="text-73">
            <a:extLst xmlns:a="http://schemas.openxmlformats.org/drawingml/2006/main">
              <a:ext uri="{FF2B5EF4-FFF2-40B4-BE49-F238E27FC236}">
                <a16:creationId xmlns:a16="http://schemas.microsoft.com/office/drawing/2014/main" id="{6BEDC63E-6931-4E83-92C5-6A5C5570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814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text-74">
            <a:extLst xmlns:a="http://schemas.openxmlformats.org/drawingml/2006/main">
              <a:ext uri="{FF2B5EF4-FFF2-40B4-BE49-F238E27FC236}">
                <a16:creationId xmlns:a16="http://schemas.microsoft.com/office/drawing/2014/main" id="{B0BF96BF-2FD2-4ED5-BA97-56122F81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9814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Қорғау</a:t>
            </a:r>
          </a:p>
        </p:txBody>
      </p:sp>
      <p:sp>
        <p:nvSpPr>
          <p:cNvPr id="12" name="text-75">
            <a:extLst xmlns:a="http://schemas.openxmlformats.org/drawingml/2006/main">
              <a:ext uri="{FF2B5EF4-FFF2-40B4-BE49-F238E27FC236}">
                <a16:creationId xmlns:a16="http://schemas.microsoft.com/office/drawing/2014/main" id="{DA3FC55A-C70A-409A-B1A5-55FCC386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3815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Қаптама, бекіту және сезімтал тораптар</a:t>
            </a:r>
          </a:p>
        </p:txBody>
      </p:sp>
      <p:sp>
        <p:nvSpPr>
          <p:cNvPr id="13" name="text-76">
            <a:extLst xmlns:a="http://schemas.openxmlformats.org/drawingml/2006/main">
              <a:ext uri="{FF2B5EF4-FFF2-40B4-BE49-F238E27FC236}">
                <a16:creationId xmlns:a16="http://schemas.microsoft.com/office/drawing/2014/main" id="{1A597601-D94F-4708-8695-16CA0AB6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933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text-77">
            <a:extLst xmlns:a="http://schemas.openxmlformats.org/drawingml/2006/main">
              <a:ext uri="{FF2B5EF4-FFF2-40B4-BE49-F238E27FC236}">
                <a16:creationId xmlns:a16="http://schemas.microsoft.com/office/drawing/2014/main" id="{97E0FF6C-B8C1-4BC8-ABA0-13EFB235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33950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Бағыт</a:t>
            </a:r>
          </a:p>
        </p:txBody>
      </p:sp>
      <p:sp>
        <p:nvSpPr>
          <p:cNvPr id="15" name="text-78">
            <a:extLst xmlns:a="http://schemas.openxmlformats.org/drawingml/2006/main">
              <a:ext uri="{FF2B5EF4-FFF2-40B4-BE49-F238E27FC236}">
                <a16:creationId xmlns:a16="http://schemas.microsoft.com/office/drawing/2014/main" id="{4E4525CB-05FD-40DD-A2FA-9573F171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334000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Әр учаскедегі шектеулер мен жағдайлар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7FF1A2-9C08-4ED0-9E03-1994106682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432f55d0cc4179"/>
          <a:srcRect xmlns:a="http://schemas.openxmlformats.org/drawingml/2006/main" l="19463" t="0" r="194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400300"/>
            <a:ext cx="3467100" cy="2838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3153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8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8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Тасымалға дейінгі және кейінгі қызметтер</a:t>
            </a:r>
          </a:p>
        </p:txBody>
      </p:sp>
      <p:sp>
        <p:nvSpPr>
          <p:cNvPr id="2" name="page-24">
            <a:extLst xmlns:a="http://schemas.openxmlformats.org/drawingml/2006/main">
              <a:ext uri="{FF2B5EF4-FFF2-40B4-BE49-F238E27FC236}">
                <a16:creationId xmlns:a16="http://schemas.microsoft.com/office/drawing/2014/main" id="{29319BB0-F8CB-4452-ACAA-CBF07251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3B52E-8CAF-48B9-B233-DEF02A596F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47cadaeeb4652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4" name="site-text-25">
            <a:extLst xmlns:a="http://schemas.openxmlformats.org/drawingml/2006/main">
              <a:ext uri="{FF2B5EF4-FFF2-40B4-BE49-F238E27FC236}">
                <a16:creationId xmlns:a16="http://schemas.microsoft.com/office/drawing/2014/main" id="{485D2A72-4342-4CE7-825E-57E67079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Біріктіру</a:t>
            </a:r>
          </a:p>
          <a:p xmlns:a="http://schemas.openxmlformats.org/drawingml/2006/main">
            <a:pPr algn="l">
              <a:buNone/>
              <a:def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қоймалары</a:t>
            </a:r>
          </a:p>
        </p:txBody>
      </p:sp>
      <p:sp>
        <p:nvSpPr>
          <p:cNvPr id="5" name="site-text-26">
            <a:extLst xmlns:a="http://schemas.openxmlformats.org/drawingml/2006/main">
              <a:ext uri="{FF2B5EF4-FFF2-40B4-BE49-F238E27FC236}">
                <a16:creationId xmlns:a16="http://schemas.microsoft.com/office/drawing/2014/main" id="{7C409E93-E14F-44AD-BD95-5DFAE9462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Әртүрлі жеткізушінің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жүктерін жинау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96657-F057-40F7-94AF-A5C9F6E4FA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d71021bc54a47"/>
          <a:srcRect xmlns:a="http://schemas.openxmlformats.org/drawingml/2006/main" l="0" t="11857" r="0" b="11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671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site-text-27">
            <a:extLst xmlns:a="http://schemas.openxmlformats.org/drawingml/2006/main">
              <a:ext uri="{FF2B5EF4-FFF2-40B4-BE49-F238E27FC236}">
                <a16:creationId xmlns:a16="http://schemas.microsoft.com/office/drawing/2014/main" id="{BC26F353-4227-4269-8DEA-4F7800D5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Экспедициялау</a:t>
            </a:r>
          </a:p>
        </p:txBody>
      </p:sp>
      <p:sp>
        <p:nvSpPr>
          <p:cNvPr id="8" name="site-text-28">
            <a:extLst xmlns:a="http://schemas.openxmlformats.org/drawingml/2006/main">
              <a:ext uri="{FF2B5EF4-FFF2-40B4-BE49-F238E27FC236}">
                <a16:creationId xmlns:a16="http://schemas.microsoft.com/office/drawing/2014/main" id="{F151396D-34E4-4B37-B916-138708CD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Тасымал қатысушылары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мен кезеңдері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5010B-954B-444A-B59B-1D92ACB950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b4021bc454c1a"/>
          <a:srcRect xmlns:a="http://schemas.openxmlformats.org/drawingml/2006/main" l="16957" t="0" r="169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site-text-29">
            <a:extLst xmlns:a="http://schemas.openxmlformats.org/drawingml/2006/main">
              <a:ext uri="{FF2B5EF4-FFF2-40B4-BE49-F238E27FC236}">
                <a16:creationId xmlns:a16="http://schemas.microsoft.com/office/drawing/2014/main" id="{048BBB63-6825-4AA0-B82E-1BA82B19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Құрама жүктер</a:t>
            </a:r>
          </a:p>
        </p:txBody>
      </p:sp>
      <p:sp>
        <p:nvSpPr>
          <p:cNvPr id="11" name="site-text-30">
            <a:extLst xmlns:a="http://schemas.openxmlformats.org/drawingml/2006/main">
              <a:ext uri="{FF2B5EF4-FFF2-40B4-BE49-F238E27FC236}">
                <a16:creationId xmlns:a16="http://schemas.microsoft.com/office/drawing/2014/main" id="{D14923ED-8E18-49C1-9AEF-6E8A62F5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Жеке көлік немесе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контейнер қажет емес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49B52-D8C0-4E8F-B63D-B9A95E6DF6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5553777894a59"/>
          <a:srcRect xmlns:a="http://schemas.openxmlformats.org/drawingml/2006/main" l="17652" t="0" r="176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47650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site-text-31">
            <a:extLst xmlns:a="http://schemas.openxmlformats.org/drawingml/2006/main">
              <a:ext uri="{FF2B5EF4-FFF2-40B4-BE49-F238E27FC236}">
                <a16:creationId xmlns:a16="http://schemas.microsoft.com/office/drawing/2014/main" id="{E6F818B5-28FF-41DE-AA84-65BC4138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191000"/>
            <a:ext cx="2571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Көшу</a:t>
            </a:r>
          </a:p>
        </p:txBody>
      </p:sp>
      <p:sp>
        <p:nvSpPr>
          <p:cNvPr id="14" name="site-text-32">
            <a:extLst xmlns:a="http://schemas.openxmlformats.org/drawingml/2006/main">
              <a:ext uri="{FF2B5EF4-FFF2-40B4-BE49-F238E27FC236}">
                <a16:creationId xmlns:a16="http://schemas.microsoft.com/office/drawing/2014/main" id="{4023EBF3-ACAF-4AEC-81D8-530CB26E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67300"/>
            <a:ext cx="25527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Жиһаз, техника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және жеке заттар</a:t>
            </a:r>
          </a:p>
        </p:txBody>
      </p:sp>
      <p:sp>
        <p:nvSpPr>
          <p:cNvPr id="15" name="site-text-33">
            <a:extLst xmlns:a="http://schemas.openxmlformats.org/drawingml/2006/main">
              <a:ext uri="{FF2B5EF4-FFF2-40B4-BE49-F238E27FC236}">
                <a16:creationId xmlns:a16="http://schemas.microsoft.com/office/drawing/2014/main" id="{803F5A39-616E-48E3-AE72-602099FC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Операциялар құрамын клиенттің міндетіне сай келісеміз</a:t>
            </a:r>
          </a:p>
        </p:txBody>
      </p:sp>
    </p:spTree>
    <p:extLst>
      <p:ext uri="{BB962C8B-B14F-4D97-AF65-F5344CB8AC3E}">
        <p14:creationId xmlns:p14="http://schemas.microsoft.com/office/powerpoint/2010/main" val="71085254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Қазақстанға бағыттар</a:t>
            </a:r>
          </a:p>
        </p:txBody>
      </p:sp>
      <p:sp>
        <p:nvSpPr>
          <p:cNvPr id="2" name="page-96">
            <a:extLst xmlns:a="http://schemas.openxmlformats.org/drawingml/2006/main">
              <a:ext uri="{FF2B5EF4-FFF2-40B4-BE49-F238E27FC236}">
                <a16:creationId xmlns:a16="http://schemas.microsoft.com/office/drawing/2014/main" id="{37CA6761-514C-49C5-8261-B113B3CD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text-97">
            <a:extLst xmlns:a="http://schemas.openxmlformats.org/drawingml/2006/main">
              <a:ext uri="{FF2B5EF4-FFF2-40B4-BE49-F238E27FC236}">
                <a16:creationId xmlns:a16="http://schemas.microsoft.com/office/drawing/2014/main" id="{FBB78368-A023-46B7-90AF-2FAF4844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Қытай</a:t>
            </a:r>
          </a:p>
        </p:txBody>
      </p:sp>
      <p:sp>
        <p:nvSpPr>
          <p:cNvPr id="4" name="rule-98">
            <a:extLst xmlns:a="http://schemas.openxmlformats.org/drawingml/2006/main">
              <a:ext uri="{FF2B5EF4-FFF2-40B4-BE49-F238E27FC236}">
                <a16:creationId xmlns:a16="http://schemas.microsoft.com/office/drawing/2014/main" id="{B6AE22DE-E1C6-4B52-997A-9095D9B0A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240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5" name="text-99">
            <a:extLst xmlns:a="http://schemas.openxmlformats.org/drawingml/2006/main">
              <a:ext uri="{FF2B5EF4-FFF2-40B4-BE49-F238E27FC236}">
                <a16:creationId xmlns:a16="http://schemas.microsoft.com/office/drawing/2014/main" id="{816BBF44-E451-4FE9-84EF-9C14E619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Түркия</a:t>
            </a:r>
          </a:p>
        </p:txBody>
      </p:sp>
      <p:sp>
        <p:nvSpPr>
          <p:cNvPr id="6" name="rule-100">
            <a:extLst xmlns:a="http://schemas.openxmlformats.org/drawingml/2006/main">
              <a:ext uri="{FF2B5EF4-FFF2-40B4-BE49-F238E27FC236}">
                <a16:creationId xmlns:a16="http://schemas.microsoft.com/office/drawing/2014/main" id="{CE4B1D38-DA4A-4801-8717-7AC0D2B1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098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7" name="text-101">
            <a:extLst xmlns:a="http://schemas.openxmlformats.org/drawingml/2006/main">
              <a:ext uri="{FF2B5EF4-FFF2-40B4-BE49-F238E27FC236}">
                <a16:creationId xmlns:a16="http://schemas.microsoft.com/office/drawing/2014/main" id="{93AAD998-5103-4447-BF71-3CAB3627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Еуропа</a:t>
            </a:r>
          </a:p>
        </p:txBody>
      </p:sp>
      <p:sp>
        <p:nvSpPr>
          <p:cNvPr id="8" name="rule-102">
            <a:extLst xmlns:a="http://schemas.openxmlformats.org/drawingml/2006/main">
              <a:ext uri="{FF2B5EF4-FFF2-40B4-BE49-F238E27FC236}">
                <a16:creationId xmlns:a16="http://schemas.microsoft.com/office/drawing/2014/main" id="{5EC49394-B386-404C-8927-E6B3E9F8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0956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D2F08B4F-B208-4797-8269-155EDB3D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Ресей</a:t>
            </a:r>
          </a:p>
        </p:txBody>
      </p:sp>
      <p:sp>
        <p:nvSpPr>
          <p:cNvPr id="10" name="rule-104">
            <a:extLst xmlns:a="http://schemas.openxmlformats.org/drawingml/2006/main">
              <a:ext uri="{FF2B5EF4-FFF2-40B4-BE49-F238E27FC236}">
                <a16:creationId xmlns:a16="http://schemas.microsoft.com/office/drawing/2014/main" id="{1BCF157F-B2C4-47CB-954D-7866845D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8140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05">
            <a:extLst xmlns:a="http://schemas.openxmlformats.org/drawingml/2006/main">
              <a:ext uri="{FF2B5EF4-FFF2-40B4-BE49-F238E27FC236}">
                <a16:creationId xmlns:a16="http://schemas.microsoft.com/office/drawing/2014/main" id="{B8F630A9-0A33-4A2F-BC6F-B0850841F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Өзбекстан</a:t>
            </a:r>
          </a:p>
        </p:txBody>
      </p:sp>
      <p:sp>
        <p:nvSpPr>
          <p:cNvPr id="12" name="rule-106">
            <a:extLst xmlns:a="http://schemas.openxmlformats.org/drawingml/2006/main">
              <a:ext uri="{FF2B5EF4-FFF2-40B4-BE49-F238E27FC236}">
                <a16:creationId xmlns:a16="http://schemas.microsoft.com/office/drawing/2014/main" id="{ACB77307-72AF-4905-B60E-DD2615C0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6717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3" name="text-107">
            <a:extLst xmlns:a="http://schemas.openxmlformats.org/drawingml/2006/main">
              <a:ext uri="{FF2B5EF4-FFF2-40B4-BE49-F238E27FC236}">
                <a16:creationId xmlns:a16="http://schemas.microsoft.com/office/drawing/2014/main" id="{AF32188D-A9F5-4EC4-A77F-B2E263CF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719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Оңтүстік Корея</a:t>
            </a:r>
          </a:p>
        </p:txBody>
      </p:sp>
      <p:sp>
        <p:nvSpPr>
          <p:cNvPr id="14" name="rule-108">
            <a:extLst xmlns:a="http://schemas.openxmlformats.org/drawingml/2006/main">
              <a:ext uri="{FF2B5EF4-FFF2-40B4-BE49-F238E27FC236}">
                <a16:creationId xmlns:a16="http://schemas.microsoft.com/office/drawing/2014/main" id="{D7DA5536-C9A9-49FD-ADC8-E3505860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5" name="text-109">
            <a:extLst xmlns:a="http://schemas.openxmlformats.org/drawingml/2006/main">
              <a:ext uri="{FF2B5EF4-FFF2-40B4-BE49-F238E27FC236}">
                <a16:creationId xmlns:a16="http://schemas.microsoft.com/office/drawing/2014/main" id="{47097392-F43F-42E5-BDCE-329E8DF5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БАӘ</a:t>
            </a:r>
          </a:p>
        </p:txBody>
      </p:sp>
      <p:sp>
        <p:nvSpPr>
          <p:cNvPr id="16" name="rule-110">
            <a:extLst xmlns:a="http://schemas.openxmlformats.org/drawingml/2006/main">
              <a:ext uri="{FF2B5EF4-FFF2-40B4-BE49-F238E27FC236}">
                <a16:creationId xmlns:a16="http://schemas.microsoft.com/office/drawing/2014/main" id="{51776B88-EA3C-4C78-BDC3-52BC9035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38725"/>
            <a:ext cx="1143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7" name="rule-111">
            <a:extLst xmlns:a="http://schemas.openxmlformats.org/drawingml/2006/main">
              <a:ext uri="{FF2B5EF4-FFF2-40B4-BE49-F238E27FC236}">
                <a16:creationId xmlns:a16="http://schemas.microsoft.com/office/drawing/2014/main" id="{E8BED486-A015-487D-BB0C-7515E807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124075"/>
            <a:ext cx="9525" cy="29146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18" name="rule-112">
            <a:extLst xmlns:a="http://schemas.openxmlformats.org/drawingml/2006/main">
              <a:ext uri="{FF2B5EF4-FFF2-40B4-BE49-F238E27FC236}">
                <a16:creationId xmlns:a16="http://schemas.microsoft.com/office/drawing/2014/main" id="{D356ACF0-8C70-4DAB-AAE7-CD2D21EA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590925"/>
            <a:ext cx="146685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CCAE70"/>
            </a:solidFill>
            <a:prstDash val="solid"/>
          </a:ln>
        </p:spPr>
      </p:sp>
      <p:sp>
        <p:nvSpPr>
          <p:cNvPr id="19" name="shape-113">
            <a:extLst xmlns:a="http://schemas.openxmlformats.org/drawingml/2006/main">
              <a:ext uri="{FF2B5EF4-FFF2-40B4-BE49-F238E27FC236}">
                <a16:creationId xmlns:a16="http://schemas.microsoft.com/office/drawing/2014/main" id="{A5A5F945-53EC-4C58-B833-A189ED648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81250"/>
            <a:ext cx="2381250" cy="2381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sp>
        <p:nvSpPr>
          <p:cNvPr id="20" name="text-114">
            <a:extLst xmlns:a="http://schemas.openxmlformats.org/drawingml/2006/main">
              <a:ext uri="{FF2B5EF4-FFF2-40B4-BE49-F238E27FC236}">
                <a16:creationId xmlns:a16="http://schemas.microsoft.com/office/drawing/2014/main" id="{697BFEC6-B246-46FD-BDA6-725BC2222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333750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Қазақстан</a:t>
            </a:r>
          </a:p>
        </p:txBody>
      </p:sp>
      <p:sp>
        <p:nvSpPr>
          <p:cNvPr id="21" name="text-115">
            <a:extLst xmlns:a="http://schemas.openxmlformats.org/drawingml/2006/main">
              <a:ext uri="{FF2B5EF4-FFF2-40B4-BE49-F238E27FC236}">
                <a16:creationId xmlns:a16="http://schemas.microsoft.com/office/drawing/2014/main" id="{307E1F61-AD7C-4A5D-AE74-B80EA5C9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486025"/>
            <a:ext cx="228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Алматы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Астана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Шымкент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Басқа қалалар мен өңірлер</a:t>
            </a:r>
          </a:p>
        </p:txBody>
      </p:sp>
      <p:sp>
        <p:nvSpPr>
          <p:cNvPr id="22" name="text-116">
            <a:extLst xmlns:a="http://schemas.openxmlformats.org/drawingml/2006/main">
              <a:ext uri="{FF2B5EF4-FFF2-40B4-BE49-F238E27FC236}">
                <a16:creationId xmlns:a16="http://schemas.microsoft.com/office/drawing/2014/main" id="{8C90C7B8-EBE0-4B64-BDF3-F1FF1F2D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Бағыт пен транзит мүмкіндігін әр өтінім бойынша нақтылаймыз</a:t>
            </a:r>
          </a:p>
        </p:txBody>
      </p:sp>
    </p:spTree>
    <p:extLst>
      <p:ext uri="{BB962C8B-B14F-4D97-AF65-F5344CB8AC3E}">
        <p14:creationId xmlns:p14="http://schemas.microsoft.com/office/powerpoint/2010/main" val="158018569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Тасымалдың бес кезеңі</a:t>
            </a:r>
          </a:p>
        </p:txBody>
      </p:sp>
      <p:sp>
        <p:nvSpPr>
          <p:cNvPr id="2" name="page-117">
            <a:extLst xmlns:a="http://schemas.openxmlformats.org/drawingml/2006/main">
              <a:ext uri="{FF2B5EF4-FFF2-40B4-BE49-F238E27FC236}">
                <a16:creationId xmlns:a16="http://schemas.microsoft.com/office/drawing/2014/main" id="{0421293C-B431-4613-B870-717EDEE6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rule-118">
            <a:extLst xmlns:a="http://schemas.openxmlformats.org/drawingml/2006/main">
              <a:ext uri="{FF2B5EF4-FFF2-40B4-BE49-F238E27FC236}">
                <a16:creationId xmlns:a16="http://schemas.microsoft.com/office/drawing/2014/main" id="{BD384E36-BB07-41F2-8059-EC0760F3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14625"/>
            <a:ext cx="9906000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A68A54"/>
            </a:solidFill>
            <a:prstDash val="solid"/>
          </a:ln>
        </p:spPr>
      </p:sp>
      <p:sp>
        <p:nvSpPr>
          <p:cNvPr id="4" name="shape-119">
            <a:extLst xmlns:a="http://schemas.openxmlformats.org/drawingml/2006/main">
              <a:ext uri="{FF2B5EF4-FFF2-40B4-BE49-F238E27FC236}">
                <a16:creationId xmlns:a16="http://schemas.microsoft.com/office/drawing/2014/main" id="{4D25C87C-7082-4E50-9F9A-06A28309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5" name="text-120">
            <a:extLst xmlns:a="http://schemas.openxmlformats.org/drawingml/2006/main">
              <a:ext uri="{FF2B5EF4-FFF2-40B4-BE49-F238E27FC236}">
                <a16:creationId xmlns:a16="http://schemas.microsoft.com/office/drawing/2014/main" id="{FAF86CCE-F9A2-4720-B231-379DE5F5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text-121">
            <a:extLst xmlns:a="http://schemas.openxmlformats.org/drawingml/2006/main">
              <a:ext uri="{FF2B5EF4-FFF2-40B4-BE49-F238E27FC236}">
                <a16:creationId xmlns:a16="http://schemas.microsoft.com/office/drawing/2014/main" id="{811421A4-CAAD-4F85-803A-F6287B9B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Өтінім</a:t>
            </a:r>
          </a:p>
        </p:txBody>
      </p:sp>
      <p:sp>
        <p:nvSpPr>
          <p:cNvPr id="7" name="text-122">
            <a:extLst xmlns:a="http://schemas.openxmlformats.org/drawingml/2006/main">
              <a:ext uri="{FF2B5EF4-FFF2-40B4-BE49-F238E27FC236}">
                <a16:creationId xmlns:a16="http://schemas.microsoft.com/office/drawing/2014/main" id="{61F69B81-9E8A-43FA-A732-4E5C9140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Бағыт пен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жүк параметрлері</a:t>
            </a:r>
          </a:p>
        </p:txBody>
      </p:sp>
      <p:sp>
        <p:nvSpPr>
          <p:cNvPr id="8" name="shape-123">
            <a:extLst xmlns:a="http://schemas.openxmlformats.org/drawingml/2006/main">
              <a:ext uri="{FF2B5EF4-FFF2-40B4-BE49-F238E27FC236}">
                <a16:creationId xmlns:a16="http://schemas.microsoft.com/office/drawing/2014/main" id="{96D7ED72-9A8C-4608-9C3F-B2583D7D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9" name="text-124">
            <a:extLst xmlns:a="http://schemas.openxmlformats.org/drawingml/2006/main">
              <a:ext uri="{FF2B5EF4-FFF2-40B4-BE49-F238E27FC236}">
                <a16:creationId xmlns:a16="http://schemas.microsoft.com/office/drawing/2014/main" id="{C49E75BC-6E86-4375-AF7B-5A9CDAA9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text-125">
            <a:extLst xmlns:a="http://schemas.openxmlformats.org/drawingml/2006/main">
              <a:ext uri="{FF2B5EF4-FFF2-40B4-BE49-F238E27FC236}">
                <a16:creationId xmlns:a16="http://schemas.microsoft.com/office/drawing/2014/main" id="{5F187BE4-4D2A-4328-A1AB-CF6FC173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Жоспарлау</a:t>
            </a:r>
          </a:p>
        </p:txBody>
      </p:sp>
      <p:sp>
        <p:nvSpPr>
          <p:cNvPr id="11" name="text-126">
            <a:extLst xmlns:a="http://schemas.openxmlformats.org/drawingml/2006/main">
              <a:ext uri="{FF2B5EF4-FFF2-40B4-BE49-F238E27FC236}">
                <a16:creationId xmlns:a16="http://schemas.microsoft.com/office/drawing/2014/main" id="{5F5016EB-6471-462A-ACC6-0C8B4975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Көлік пен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шектеулер</a:t>
            </a:r>
          </a:p>
        </p:txBody>
      </p:sp>
      <p:sp>
        <p:nvSpPr>
          <p:cNvPr id="12" name="shape-127">
            <a:extLst xmlns:a="http://schemas.openxmlformats.org/drawingml/2006/main">
              <a:ext uri="{FF2B5EF4-FFF2-40B4-BE49-F238E27FC236}">
                <a16:creationId xmlns:a16="http://schemas.microsoft.com/office/drawing/2014/main" id="{447BFA48-7AB5-42F3-B488-DAFAF726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3" name="text-128">
            <a:extLst xmlns:a="http://schemas.openxmlformats.org/drawingml/2006/main">
              <a:ext uri="{FF2B5EF4-FFF2-40B4-BE49-F238E27FC236}">
                <a16:creationId xmlns:a16="http://schemas.microsoft.com/office/drawing/2014/main" id="{BCE8EA2C-A694-44F1-AAC8-EE5F348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text-129">
            <a:extLst xmlns:a="http://schemas.openxmlformats.org/drawingml/2006/main">
              <a:ext uri="{FF2B5EF4-FFF2-40B4-BE49-F238E27FC236}">
                <a16:creationId xmlns:a16="http://schemas.microsoft.com/office/drawing/2014/main" id="{5442282D-1112-4DCF-90CB-9EAF54C9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Шарттар</a:t>
            </a:r>
          </a:p>
        </p:txBody>
      </p:sp>
      <p:sp>
        <p:nvSpPr>
          <p:cNvPr id="15" name="text-130">
            <a:extLst xmlns:a="http://schemas.openxmlformats.org/drawingml/2006/main">
              <a:ext uri="{FF2B5EF4-FFF2-40B4-BE49-F238E27FC236}">
                <a16:creationId xmlns:a16="http://schemas.microsoft.com/office/drawing/2014/main" id="{DE2DB2CD-8C24-4D7B-885A-1653D94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Құны мен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қызметтер құрамы</a:t>
            </a:r>
          </a:p>
        </p:txBody>
      </p:sp>
      <p:sp>
        <p:nvSpPr>
          <p:cNvPr id="16" name="shape-131">
            <a:extLst xmlns:a="http://schemas.openxmlformats.org/drawingml/2006/main">
              <a:ext uri="{FF2B5EF4-FFF2-40B4-BE49-F238E27FC236}">
                <a16:creationId xmlns:a16="http://schemas.microsoft.com/office/drawing/2014/main" id="{DBEAF54B-7EB2-4411-A967-3290C727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17" name="text-132">
            <a:extLst xmlns:a="http://schemas.openxmlformats.org/drawingml/2006/main">
              <a:ext uri="{FF2B5EF4-FFF2-40B4-BE49-F238E27FC236}">
                <a16:creationId xmlns:a16="http://schemas.microsoft.com/office/drawing/2014/main" id="{B9343E38-A277-4C9C-850F-028680E5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text-133">
            <a:extLst xmlns:a="http://schemas.openxmlformats.org/drawingml/2006/main">
              <a:ext uri="{FF2B5EF4-FFF2-40B4-BE49-F238E27FC236}">
                <a16:creationId xmlns:a16="http://schemas.microsoft.com/office/drawing/2014/main" id="{522311A9-6FCE-4526-A03A-15E4DFE8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Тасымал</a:t>
            </a:r>
          </a:p>
        </p:txBody>
      </p:sp>
      <p:sp>
        <p:nvSpPr>
          <p:cNvPr id="19" name="text-134">
            <a:extLst xmlns:a="http://schemas.openxmlformats.org/drawingml/2006/main">
              <a:ext uri="{FF2B5EF4-FFF2-40B4-BE49-F238E27FC236}">
                <a16:creationId xmlns:a16="http://schemas.microsoft.com/office/drawing/2014/main" id="{BA347F1A-6FCC-4941-8938-D9276D0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Бағыт бойынша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үйлестіру</a:t>
            </a:r>
          </a:p>
        </p:txBody>
      </p:sp>
      <p:sp>
        <p:nvSpPr>
          <p:cNvPr id="20" name="shape-135">
            <a:extLst xmlns:a="http://schemas.openxmlformats.org/drawingml/2006/main">
              <a:ext uri="{FF2B5EF4-FFF2-40B4-BE49-F238E27FC236}">
                <a16:creationId xmlns:a16="http://schemas.microsoft.com/office/drawing/2014/main" id="{149B53E4-4BB4-4390-956F-3F3D49D1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193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EE5"/>
          </a:solidFill>
          <a:ln xmlns:a="http://schemas.openxmlformats.org/drawingml/2006/main" w="19050">
            <a:solidFill>
              <a:srgbClr val="A68A54"/>
            </a:solidFill>
            <a:prstDash val="solid"/>
          </a:ln>
        </p:spPr>
      </p:sp>
      <p:sp>
        <p:nvSpPr>
          <p:cNvPr id="21" name="text-136">
            <a:extLst xmlns:a="http://schemas.openxmlformats.org/drawingml/2006/main">
              <a:ext uri="{FF2B5EF4-FFF2-40B4-BE49-F238E27FC236}">
                <a16:creationId xmlns:a16="http://schemas.microsoft.com/office/drawing/2014/main" id="{5893B712-C7AB-4672-8CAC-F680B74E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524125"/>
            <a:ext cx="457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2" name="text-137">
            <a:extLst xmlns:a="http://schemas.openxmlformats.org/drawingml/2006/main">
              <a:ext uri="{FF2B5EF4-FFF2-40B4-BE49-F238E27FC236}">
                <a16:creationId xmlns:a16="http://schemas.microsoft.com/office/drawing/2014/main" id="{7DAB2E8E-0D0C-420B-93B8-23115FA9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81375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Жеткізу</a:t>
            </a:r>
          </a:p>
        </p:txBody>
      </p:sp>
      <p:sp>
        <p:nvSpPr>
          <p:cNvPr id="23" name="text-138">
            <a:extLst xmlns:a="http://schemas.openxmlformats.org/drawingml/2006/main">
              <a:ext uri="{FF2B5EF4-FFF2-40B4-BE49-F238E27FC236}">
                <a16:creationId xmlns:a16="http://schemas.microsoft.com/office/drawing/2014/main" id="{13B41D0C-D0CE-4505-BD0C-CA8DD172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191000"/>
            <a:ext cx="2047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Жүкті тапсыру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және құжаттар</a:t>
            </a:r>
          </a:p>
        </p:txBody>
      </p:sp>
      <p:sp>
        <p:nvSpPr>
          <p:cNvPr id="24" name="text-139">
            <a:extLst xmlns:a="http://schemas.openxmlformats.org/drawingml/2006/main">
              <a:ext uri="{FF2B5EF4-FFF2-40B4-BE49-F238E27FC236}">
                <a16:creationId xmlns:a16="http://schemas.microsoft.com/office/drawing/2014/main" id="{E5F71399-DEBE-4DBB-8CC0-67AD5548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806634"/>
                </a:solidFill>
                <a:latin typeface="DejaVu Sans"/>
                <a:ea typeface="DejaVu Sans"/>
                <a:cs typeface="DejaVu Sans"/>
              </a:rPr>
              <a:t>Байланыс тәртібі мен шарттарды жөнелтуге дейін бекітеміз</a:t>
            </a:r>
          </a:p>
        </p:txBody>
      </p:sp>
    </p:spTree>
    <p:extLst>
      <p:ext uri="{BB962C8B-B14F-4D97-AF65-F5344CB8AC3E}">
        <p14:creationId xmlns:p14="http://schemas.microsoft.com/office/powerpoint/2010/main" val="181751223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5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Тасымал құны қалай қалыптасады</a:t>
            </a:r>
          </a:p>
        </p:txBody>
      </p:sp>
      <p:sp>
        <p:nvSpPr>
          <p:cNvPr id="2" name="page-140">
            <a:extLst xmlns:a="http://schemas.openxmlformats.org/drawingml/2006/main">
              <a:ext uri="{FF2B5EF4-FFF2-40B4-BE49-F238E27FC236}">
                <a16:creationId xmlns:a16="http://schemas.microsoft.com/office/drawing/2014/main" id="{38FF25B0-F065-4472-BC0E-E3845B32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text-141">
            <a:extLst xmlns:a="http://schemas.openxmlformats.org/drawingml/2006/main">
              <a:ext uri="{FF2B5EF4-FFF2-40B4-BE49-F238E27FC236}">
                <a16:creationId xmlns:a16="http://schemas.microsoft.com/office/drawing/2014/main" id="{A260CFCA-E16F-490B-A988-AD86975F7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86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Міндетке сай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есептеу</a:t>
            </a:r>
          </a:p>
        </p:txBody>
      </p:sp>
      <p:sp>
        <p:nvSpPr>
          <p:cNvPr id="4" name="text-142">
            <a:extLst xmlns:a="http://schemas.openxmlformats.org/drawingml/2006/main">
              <a:ext uri="{FF2B5EF4-FFF2-40B4-BE49-F238E27FC236}">
                <a16:creationId xmlns:a16="http://schemas.microsoft.com/office/drawing/2014/main" id="{D3799943-DB49-4EFF-8BD7-30DFF153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4381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Нақты өтінім бойынша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қолжетімді тәсілдерді салыстырамыз</a:t>
            </a:r>
          </a:p>
        </p:txBody>
      </p:sp>
      <p:sp>
        <p:nvSpPr>
          <p:cNvPr id="5" name="text-143">
            <a:extLst xmlns:a="http://schemas.openxmlformats.org/drawingml/2006/main">
              <a:ext uri="{FF2B5EF4-FFF2-40B4-BE49-F238E27FC236}">
                <a16:creationId xmlns:a16="http://schemas.microsoft.com/office/drawing/2014/main" id="{2E74777B-52B2-4E8E-AB61-DF100F4CF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383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Бағыт</a:t>
            </a:r>
          </a:p>
        </p:txBody>
      </p:sp>
      <p:sp>
        <p:nvSpPr>
          <p:cNvPr id="6" name="text-144">
            <a:extLst xmlns:a="http://schemas.openxmlformats.org/drawingml/2006/main">
              <a:ext uri="{FF2B5EF4-FFF2-40B4-BE49-F238E27FC236}">
                <a16:creationId xmlns:a16="http://schemas.microsoft.com/office/drawing/2014/main" id="{458AC4F3-8C52-4D25-AAE6-8B51FD1D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66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Жөнелту, жеткізу және транзит пункттері</a:t>
            </a:r>
          </a:p>
        </p:txBody>
      </p:sp>
      <p:sp>
        <p:nvSpPr>
          <p:cNvPr id="7" name="text-145">
            <a:extLst xmlns:a="http://schemas.openxmlformats.org/drawingml/2006/main">
              <a:ext uri="{FF2B5EF4-FFF2-40B4-BE49-F238E27FC236}">
                <a16:creationId xmlns:a16="http://schemas.microsoft.com/office/drawing/2014/main" id="{7C018CAC-3B56-4C9A-B48C-41168ED8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Партия</a:t>
            </a:r>
          </a:p>
        </p:txBody>
      </p:sp>
      <p:sp>
        <p:nvSpPr>
          <p:cNvPr id="8" name="text-146">
            <a:extLst xmlns:a="http://schemas.openxmlformats.org/drawingml/2006/main">
              <a:ext uri="{FF2B5EF4-FFF2-40B4-BE49-F238E27FC236}">
                <a16:creationId xmlns:a16="http://schemas.microsoft.com/office/drawing/2014/main" id="{496A3902-49BB-4EA6-BFD9-374EA2DE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385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Салмақ, көлем, өлшемдер және жүк орындарының саны</a:t>
            </a:r>
          </a:p>
        </p:txBody>
      </p:sp>
      <p:sp>
        <p:nvSpPr>
          <p:cNvPr id="9" name="text-147">
            <a:extLst xmlns:a="http://schemas.openxmlformats.org/drawingml/2006/main">
              <a:ext uri="{FF2B5EF4-FFF2-40B4-BE49-F238E27FC236}">
                <a16:creationId xmlns:a16="http://schemas.microsoft.com/office/drawing/2014/main" id="{4867B71B-7F21-42ED-AB1F-E2F2257E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814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Көлік</a:t>
            </a:r>
          </a:p>
        </p:txBody>
      </p:sp>
      <p:sp>
        <p:nvSpPr>
          <p:cNvPr id="10" name="text-148">
            <a:extLst xmlns:a="http://schemas.openxmlformats.org/drawingml/2006/main">
              <a:ext uri="{FF2B5EF4-FFF2-40B4-BE49-F238E27FC236}">
                <a16:creationId xmlns:a16="http://schemas.microsoft.com/office/drawing/2014/main" id="{8D5F9F02-DA8C-4CE2-9BEE-4281FFDA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100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Жеткізу тәсілі және жөнелтуге дайындық</a:t>
            </a:r>
          </a:p>
        </p:txBody>
      </p:sp>
      <p:sp>
        <p:nvSpPr>
          <p:cNvPr id="11" name="text-149">
            <a:extLst xmlns:a="http://schemas.openxmlformats.org/drawingml/2006/main">
              <a:ext uri="{FF2B5EF4-FFF2-40B4-BE49-F238E27FC236}">
                <a16:creationId xmlns:a16="http://schemas.microsoft.com/office/drawing/2014/main" id="{56365D5D-77C7-49CE-AFDE-2571F6BA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9530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Шарттар</a:t>
            </a:r>
          </a:p>
        </p:txBody>
      </p:sp>
      <p:sp>
        <p:nvSpPr>
          <p:cNvPr id="12" name="text-150">
            <a:extLst xmlns:a="http://schemas.openxmlformats.org/drawingml/2006/main">
              <a:ext uri="{FF2B5EF4-FFF2-40B4-BE49-F238E27FC236}">
                <a16:creationId xmlns:a16="http://schemas.microsoft.com/office/drawing/2014/main" id="{79967128-000E-49E5-84F6-161A4DB3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816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Ерекше талаптар мен қосымша операциялар</a:t>
            </a:r>
          </a:p>
        </p:txBody>
      </p:sp>
    </p:spTree>
    <p:extLst>
      <p:ext uri="{BB962C8B-B14F-4D97-AF65-F5344CB8AC3E}">
        <p14:creationId xmlns:p14="http://schemas.microsoft.com/office/powerpoint/2010/main" val="210181263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3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Жөнелтуге дейін нені келісеміз</a:t>
            </a:r>
          </a:p>
        </p:txBody>
      </p:sp>
      <p:sp>
        <p:nvSpPr>
          <p:cNvPr id="2" name="page-151">
            <a:extLst xmlns:a="http://schemas.openxmlformats.org/drawingml/2006/main">
              <a:ext uri="{FF2B5EF4-FFF2-40B4-BE49-F238E27FC236}">
                <a16:creationId xmlns:a16="http://schemas.microsoft.com/office/drawing/2014/main" id="{FCDEF4BA-5CBC-4781-B557-F50C3C47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5DC5A9F4-7563-4406-8039-C2E846B1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Клиент</a:t>
            </a: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D759518E-95B0-4783-A389-13F6AC0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</a:t>
            </a: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FA4C953D-13AA-47D5-85D6-B6E9F6EB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Жүктің сипаттамасы мен параметрлері</a:t>
            </a: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5C32DA62-A435-485E-A1CC-F86A6663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Тасымал схемасы</a:t>
            </a:r>
          </a:p>
        </p:txBody>
      </p:sp>
      <p:sp>
        <p:nvSpPr>
          <p:cNvPr id="7" name="rule-156">
            <a:extLst xmlns:a="http://schemas.openxmlformats.org/drawingml/2006/main">
              <a:ext uri="{FF2B5EF4-FFF2-40B4-BE49-F238E27FC236}">
                <a16:creationId xmlns:a16="http://schemas.microsoft.com/office/drawing/2014/main" id="{2B50E5B5-54C3-473C-8CDC-2090588F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8" name="text-157">
            <a:extLst xmlns:a="http://schemas.openxmlformats.org/drawingml/2006/main">
              <a:ext uri="{FF2B5EF4-FFF2-40B4-BE49-F238E27FC236}">
                <a16:creationId xmlns:a16="http://schemas.microsoft.com/office/drawing/2014/main" id="{75198812-7E90-4E8E-92F2-88477AF8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Мекенжайлар және партияның дайындығы</a:t>
            </a:r>
          </a:p>
        </p:txBody>
      </p:sp>
      <p:sp>
        <p:nvSpPr>
          <p:cNvPr id="9" name="text-158">
            <a:extLst xmlns:a="http://schemas.openxmlformats.org/drawingml/2006/main">
              <a:ext uri="{FF2B5EF4-FFF2-40B4-BE49-F238E27FC236}">
                <a16:creationId xmlns:a16="http://schemas.microsoft.com/office/drawing/2014/main" id="{FBD48FE1-BFC4-4B3A-B54A-B280C4F6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433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Бағыттағы операциялар</a:t>
            </a:r>
          </a:p>
        </p:txBody>
      </p:sp>
      <p:sp>
        <p:nvSpPr>
          <p:cNvPr id="10" name="rule-159">
            <a:extLst xmlns:a="http://schemas.openxmlformats.org/drawingml/2006/main">
              <a:ext uri="{FF2B5EF4-FFF2-40B4-BE49-F238E27FC236}">
                <a16:creationId xmlns:a16="http://schemas.microsoft.com/office/drawing/2014/main" id="{87855A3F-2E21-4106-86CD-487150C2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1" name="text-160">
            <a:extLst xmlns:a="http://schemas.openxmlformats.org/drawingml/2006/main">
              <a:ext uri="{FF2B5EF4-FFF2-40B4-BE49-F238E27FC236}">
                <a16:creationId xmlns:a16="http://schemas.microsoft.com/office/drawing/2014/main" id="{E4B429BA-F20B-4EA2-8508-C5A67AFD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Жеткізу жағдайларына қойылатын талаптар</a:t>
            </a:r>
          </a:p>
        </p:txBody>
      </p:sp>
      <p:sp>
        <p:nvSpPr>
          <p:cNvPr id="12" name="text-161">
            <a:extLst xmlns:a="http://schemas.openxmlformats.org/drawingml/2006/main">
              <a:ext uri="{FF2B5EF4-FFF2-40B4-BE49-F238E27FC236}">
                <a16:creationId xmlns:a16="http://schemas.microsoft.com/office/drawing/2014/main" id="{CF76B25B-6EC8-4E63-BFF2-AA067A7A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2672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Құны мен шарттары</a:t>
            </a:r>
          </a:p>
        </p:txBody>
      </p:sp>
      <p:sp>
        <p:nvSpPr>
          <p:cNvPr id="13" name="rule-162">
            <a:extLst xmlns:a="http://schemas.openxmlformats.org/drawingml/2006/main">
              <a:ext uri="{FF2B5EF4-FFF2-40B4-BE49-F238E27FC236}">
                <a16:creationId xmlns:a16="http://schemas.microsoft.com/office/drawing/2014/main" id="{92FB5377-D1A8-43AE-80C0-C8BE5FFF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7918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14" name="text-163">
            <a:extLst xmlns:a="http://schemas.openxmlformats.org/drawingml/2006/main">
              <a:ext uri="{FF2B5EF4-FFF2-40B4-BE49-F238E27FC236}">
                <a16:creationId xmlns:a16="http://schemas.microsoft.com/office/drawing/2014/main" id="{1A63D592-C7D4-4D0F-B66A-581F5CB8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Жеткізілім құжаттары</a:t>
            </a:r>
          </a:p>
        </p:txBody>
      </p:sp>
      <p:sp>
        <p:nvSpPr>
          <p:cNvPr id="15" name="text-164">
            <a:extLst xmlns:a="http://schemas.openxmlformats.org/drawingml/2006/main">
              <a:ext uri="{FF2B5EF4-FFF2-40B4-BE49-F238E27FC236}">
                <a16:creationId xmlns:a16="http://schemas.microsoft.com/office/drawing/2014/main" id="{F58FFDA4-31E4-4F77-9680-488287A5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991100"/>
            <a:ext cx="4905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Байланыс тәртібі</a:t>
            </a:r>
          </a:p>
        </p:txBody>
      </p:sp>
      <p:sp>
        <p:nvSpPr>
          <p:cNvPr id="16" name="rule-165">
            <a:extLst xmlns:a="http://schemas.openxmlformats.org/drawingml/2006/main">
              <a:ext uri="{FF2B5EF4-FFF2-40B4-BE49-F238E27FC236}">
                <a16:creationId xmlns:a16="http://schemas.microsoft.com/office/drawing/2014/main" id="{118F58AF-02DF-40AE-A6CC-19BE3F97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047875"/>
            <a:ext cx="9525" cy="357187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3446317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Азық-түлік тасымалының мысалы</a:t>
            </a:r>
          </a:p>
        </p:txBody>
      </p:sp>
      <p:sp>
        <p:nvSpPr>
          <p:cNvPr id="2" name="page-34">
            <a:extLst xmlns:a="http://schemas.openxmlformats.org/drawingml/2006/main">
              <a:ext uri="{FF2B5EF4-FFF2-40B4-BE49-F238E27FC236}">
                <a16:creationId xmlns:a16="http://schemas.microsoft.com/office/drawing/2014/main" id="{4603F3FF-5A17-4DD7-A9A0-B1F307F2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site-text-35">
            <a:extLst xmlns:a="http://schemas.openxmlformats.org/drawingml/2006/main">
              <a:ext uri="{FF2B5EF4-FFF2-40B4-BE49-F238E27FC236}">
                <a16:creationId xmlns:a16="http://schemas.microsoft.com/office/drawing/2014/main" id="{C23A48BB-AC0E-43ED-ADBA-5FA5EA6F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SRA МАТЕРИАЛДАРЫНАН МЫСАЛ</a:t>
            </a:r>
          </a:p>
        </p:txBody>
      </p:sp>
      <p:sp>
        <p:nvSpPr>
          <p:cNvPr id="4" name="site-text-36">
            <a:extLst xmlns:a="http://schemas.openxmlformats.org/drawingml/2006/main">
              <a:ext uri="{FF2B5EF4-FFF2-40B4-BE49-F238E27FC236}">
                <a16:creationId xmlns:a16="http://schemas.microsoft.com/office/drawing/2014/main" id="{D09DD334-4CD7-44CC-8C3D-201C01F2E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Қазан</a:t>
            </a:r>
          </a:p>
        </p:txBody>
      </p:sp>
      <p:sp>
        <p:nvSpPr>
          <p:cNvPr id="5" name="site-text-37">
            <a:extLst xmlns:a="http://schemas.openxmlformats.org/drawingml/2006/main">
              <a:ext uri="{FF2B5EF4-FFF2-40B4-BE49-F238E27FC236}">
                <a16:creationId xmlns:a16="http://schemas.microsoft.com/office/drawing/2014/main" id="{73FEECB1-AA81-4F0D-9B1F-E3A720AE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1431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Ақтөбе</a:t>
            </a:r>
          </a:p>
        </p:txBody>
      </p:sp>
      <p:sp>
        <p:nvSpPr>
          <p:cNvPr id="6" name="site-route-38">
            <a:extLst xmlns:a="http://schemas.openxmlformats.org/drawingml/2006/main">
              <a:ext uri="{FF2B5EF4-FFF2-40B4-BE49-F238E27FC236}">
                <a16:creationId xmlns:a16="http://schemas.microsoft.com/office/drawing/2014/main" id="{4157DBAF-270B-4CFE-B8C5-F305147D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352675"/>
            <a:ext cx="1619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CAE70"/>
            </a:solidFill>
            <a:prstDash val="solid"/>
          </a:ln>
        </p:spPr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8C9C8-0B57-42DB-8669-ED5768803C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e220d7b9243e7"/>
          <a:srcRect xmlns:a="http://schemas.openxmlformats.org/drawingml/2006/main" l="0" t="17845" r="0" b="178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914650"/>
            <a:ext cx="6000750" cy="2571750"/>
          </a:xfrm>
          <a:prstGeom xmlns:a="http://schemas.openxmlformats.org/drawingml/2006/main" prst="rect">
            <a:avLst/>
          </a:prstGeom>
        </p:spPr>
      </p:pic>
      <p:sp>
        <p:nvSpPr>
          <p:cNvPr id="8" name="site-text-39">
            <a:extLst xmlns:a="http://schemas.openxmlformats.org/drawingml/2006/main">
              <a:ext uri="{FF2B5EF4-FFF2-40B4-BE49-F238E27FC236}">
                <a16:creationId xmlns:a16="http://schemas.microsoft.com/office/drawing/2014/main" id="{7AF6413D-E953-4441-8D8F-556B9920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628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Тақырыптық сурет</a:t>
            </a:r>
          </a:p>
        </p:txBody>
      </p:sp>
      <p:sp>
        <p:nvSpPr>
          <p:cNvPr id="9" name="site-text-40">
            <a:extLst xmlns:a="http://schemas.openxmlformats.org/drawingml/2006/main">
              <a:ext uri="{FF2B5EF4-FFF2-40B4-BE49-F238E27FC236}">
                <a16:creationId xmlns:a16="http://schemas.microsoft.com/office/drawing/2014/main" id="{4C4F393F-3AB0-45DD-A9A5-26BDCEBC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114550"/>
            <a:ext cx="3524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20 т</a:t>
            </a:r>
          </a:p>
        </p:txBody>
      </p:sp>
      <p:sp>
        <p:nvSpPr>
          <p:cNvPr id="10" name="site-text-41">
            <a:extLst xmlns:a="http://schemas.openxmlformats.org/drawingml/2006/main">
              <a:ext uri="{FF2B5EF4-FFF2-40B4-BE49-F238E27FC236}">
                <a16:creationId xmlns:a16="http://schemas.microsoft.com/office/drawing/2014/main" id="{703BE68E-D17A-4910-A45F-5441F646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004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Партия салмағы</a:t>
            </a:r>
          </a:p>
        </p:txBody>
      </p:sp>
      <p:sp>
        <p:nvSpPr>
          <p:cNvPr id="11" name="site-text-42">
            <a:extLst xmlns:a="http://schemas.openxmlformats.org/drawingml/2006/main">
              <a:ext uri="{FF2B5EF4-FFF2-40B4-BE49-F238E27FC236}">
                <a16:creationId xmlns:a16="http://schemas.microsoft.com/office/drawing/2014/main" id="{99649E3E-2312-481B-93AF-D89DE2BC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4048125"/>
            <a:ext cx="361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1 200 000 ₸</a:t>
            </a:r>
          </a:p>
        </p:txBody>
      </p:sp>
      <p:sp>
        <p:nvSpPr>
          <p:cNvPr id="12" name="site-text-43">
            <a:extLst xmlns:a="http://schemas.openxmlformats.org/drawingml/2006/main">
              <a:ext uri="{FF2B5EF4-FFF2-40B4-BE49-F238E27FC236}">
                <a16:creationId xmlns:a16="http://schemas.microsoft.com/office/drawing/2014/main" id="{E8360DE9-6AB8-4DDD-91B8-314878C8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848225"/>
            <a:ext cx="3476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Мысалдағы құны</a:t>
            </a:r>
          </a:p>
        </p:txBody>
      </p:sp>
      <p:sp>
        <p:nvSpPr>
          <p:cNvPr id="13" name="site-text-44">
            <a:extLst xmlns:a="http://schemas.openxmlformats.org/drawingml/2006/main">
              <a:ext uri="{FF2B5EF4-FFF2-40B4-BE49-F238E27FC236}">
                <a16:creationId xmlns:a16="http://schemas.microsoft.com/office/drawing/2014/main" id="{D97E1448-3B5C-4E8C-A672-42937A7C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Бұл мысал қазіргі тариф емес. Шарттарды растау қажет.</a:t>
            </a:r>
          </a:p>
        </p:txBody>
      </p:sp>
    </p:spTree>
    <p:extLst>
      <p:ext uri="{BB962C8B-B14F-4D97-AF65-F5344CB8AC3E}">
        <p14:creationId xmlns:p14="http://schemas.microsoft.com/office/powerpoint/2010/main" val="156595446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14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EE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68544D8-4843-4D91-AFD5-F145724589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0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00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Тасымалды есептеуге арналған бриф</a:t>
            </a:r>
          </a:p>
        </p:txBody>
      </p:sp>
      <p:sp>
        <p:nvSpPr>
          <p:cNvPr id="2" name="page-180">
            <a:extLst xmlns:a="http://schemas.openxmlformats.org/drawingml/2006/main">
              <a:ext uri="{FF2B5EF4-FFF2-40B4-BE49-F238E27FC236}">
                <a16:creationId xmlns:a16="http://schemas.microsoft.com/office/drawing/2014/main" id="{1DB3CF66-F2FB-4F92-8785-AC33B46E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87263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text-181">
            <a:extLst xmlns:a="http://schemas.openxmlformats.org/drawingml/2006/main">
              <a:ext uri="{FF2B5EF4-FFF2-40B4-BE49-F238E27FC236}">
                <a16:creationId xmlns:a16="http://schemas.microsoft.com/office/drawing/2014/main" id="{7358F5E9-4C06-4B1F-841E-3E6C2C1E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text-182">
            <a:extLst xmlns:a="http://schemas.openxmlformats.org/drawingml/2006/main">
              <a:ext uri="{FF2B5EF4-FFF2-40B4-BE49-F238E27FC236}">
                <a16:creationId xmlns:a16="http://schemas.microsoft.com/office/drawing/2014/main" id="{10134DC7-87B5-473B-9170-F4FB02BB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954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Бағыт</a:t>
            </a:r>
          </a:p>
        </p:txBody>
      </p:sp>
      <p:sp>
        <p:nvSpPr>
          <p:cNvPr id="5" name="text-183">
            <a:extLst xmlns:a="http://schemas.openxmlformats.org/drawingml/2006/main">
              <a:ext uri="{FF2B5EF4-FFF2-40B4-BE49-F238E27FC236}">
                <a16:creationId xmlns:a16="http://schemas.microsoft.com/office/drawing/2014/main" id="{2EB4FF6C-5E08-4D69-939D-D72A11B3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19145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Ел, қала және тиеу мен түсіру мекенжайлары</a:t>
            </a:r>
          </a:p>
        </p:txBody>
      </p:sp>
      <p:sp>
        <p:nvSpPr>
          <p:cNvPr id="6" name="rule-184">
            <a:extLst xmlns:a="http://schemas.openxmlformats.org/drawingml/2006/main">
              <a:ext uri="{FF2B5EF4-FFF2-40B4-BE49-F238E27FC236}">
                <a16:creationId xmlns:a16="http://schemas.microsoft.com/office/drawing/2014/main" id="{F845AEAD-62A2-4C79-AEC5-2BEA3E2D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7" name="text-185">
            <a:extLst xmlns:a="http://schemas.openxmlformats.org/drawingml/2006/main">
              <a:ext uri="{FF2B5EF4-FFF2-40B4-BE49-F238E27FC236}">
                <a16:creationId xmlns:a16="http://schemas.microsoft.com/office/drawing/2014/main" id="{7FC236E5-32A1-4722-94B5-A6F1BAD8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text-186">
            <a:extLst xmlns:a="http://schemas.openxmlformats.org/drawingml/2006/main">
              <a:ext uri="{FF2B5EF4-FFF2-40B4-BE49-F238E27FC236}">
                <a16:creationId xmlns:a16="http://schemas.microsoft.com/office/drawing/2014/main" id="{57F89AC7-3666-4A3D-AD72-F7A05197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241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Жүк</a:t>
            </a:r>
          </a:p>
        </p:txBody>
      </p:sp>
      <p:sp>
        <p:nvSpPr>
          <p:cNvPr id="9" name="text-187">
            <a:extLst xmlns:a="http://schemas.openxmlformats.org/drawingml/2006/main">
              <a:ext uri="{FF2B5EF4-FFF2-40B4-BE49-F238E27FC236}">
                <a16:creationId xmlns:a16="http://schemas.microsoft.com/office/drawing/2014/main" id="{6D25EB85-0C76-49E8-BA4B-D3177AE8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25431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Атауы, мақсаты және қаптамасы</a:t>
            </a:r>
          </a:p>
        </p:txBody>
      </p:sp>
      <p:sp>
        <p:nvSpPr>
          <p:cNvPr id="10" name="rule-188">
            <a:extLst xmlns:a="http://schemas.openxmlformats.org/drawingml/2006/main">
              <a:ext uri="{FF2B5EF4-FFF2-40B4-BE49-F238E27FC236}">
                <a16:creationId xmlns:a16="http://schemas.microsoft.com/office/drawing/2014/main" id="{41FAB372-8700-4D6E-873D-FF8896EB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0289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1" name="text-189">
            <a:extLst xmlns:a="http://schemas.openxmlformats.org/drawingml/2006/main">
              <a:ext uri="{FF2B5EF4-FFF2-40B4-BE49-F238E27FC236}">
                <a16:creationId xmlns:a16="http://schemas.microsoft.com/office/drawing/2014/main" id="{D8763F3C-C93E-41B7-8F09-DDB7E9D7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text-190">
            <a:extLst xmlns:a="http://schemas.openxmlformats.org/drawingml/2006/main">
              <a:ext uri="{FF2B5EF4-FFF2-40B4-BE49-F238E27FC236}">
                <a16:creationId xmlns:a16="http://schemas.microsoft.com/office/drawing/2014/main" id="{10EEB2CA-1CA6-4A73-AC86-0BEB781A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527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Параметрлер</a:t>
            </a:r>
          </a:p>
        </p:txBody>
      </p:sp>
      <p:sp>
        <p:nvSpPr>
          <p:cNvPr id="13" name="text-191">
            <a:extLst xmlns:a="http://schemas.openxmlformats.org/drawingml/2006/main">
              <a:ext uri="{FF2B5EF4-FFF2-40B4-BE49-F238E27FC236}">
                <a16:creationId xmlns:a16="http://schemas.microsoft.com/office/drawing/2014/main" id="{9DD5EDF0-F8E6-41B8-A061-1B320868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718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Салмақ, көлем, өлшемдер және жүк орындарының саны</a:t>
            </a:r>
          </a:p>
        </p:txBody>
      </p:sp>
      <p:sp>
        <p:nvSpPr>
          <p:cNvPr id="14" name="rule-192">
            <a:extLst xmlns:a="http://schemas.openxmlformats.org/drawingml/2006/main">
              <a:ext uri="{FF2B5EF4-FFF2-40B4-BE49-F238E27FC236}">
                <a16:creationId xmlns:a16="http://schemas.microsoft.com/office/drawing/2014/main" id="{3A038BCA-AA38-4B5B-9A82-12D11233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576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5" name="text-193">
            <a:extLst xmlns:a="http://schemas.openxmlformats.org/drawingml/2006/main">
              <a:ext uri="{FF2B5EF4-FFF2-40B4-BE49-F238E27FC236}">
                <a16:creationId xmlns:a16="http://schemas.microsoft.com/office/drawing/2014/main" id="{8AC13042-0669-4010-85D2-E5671574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6" name="text-194">
            <a:extLst xmlns:a="http://schemas.openxmlformats.org/drawingml/2006/main">
              <a:ext uri="{FF2B5EF4-FFF2-40B4-BE49-F238E27FC236}">
                <a16:creationId xmlns:a16="http://schemas.microsoft.com/office/drawing/2014/main" id="{0C9795CC-8294-4F1B-B0BD-58A3014E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814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Мерзімдер</a:t>
            </a:r>
          </a:p>
        </p:txBody>
      </p:sp>
      <p:sp>
        <p:nvSpPr>
          <p:cNvPr id="17" name="text-195">
            <a:extLst xmlns:a="http://schemas.openxmlformats.org/drawingml/2006/main">
              <a:ext uri="{FF2B5EF4-FFF2-40B4-BE49-F238E27FC236}">
                <a16:creationId xmlns:a16="http://schemas.microsoft.com/office/drawing/2014/main" id="{D15ACCEF-0C8F-44EE-AA27-3918C356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8004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Партияның дайындығы және қалаған алу күні</a:t>
            </a:r>
          </a:p>
        </p:txBody>
      </p:sp>
      <p:sp>
        <p:nvSpPr>
          <p:cNvPr id="18" name="rule-196">
            <a:extLst xmlns:a="http://schemas.openxmlformats.org/drawingml/2006/main">
              <a:ext uri="{FF2B5EF4-FFF2-40B4-BE49-F238E27FC236}">
                <a16:creationId xmlns:a16="http://schemas.microsoft.com/office/drawing/2014/main" id="{56984E16-29DC-431D-A563-E8F7993B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8625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19" name="text-197">
            <a:extLst xmlns:a="http://schemas.openxmlformats.org/drawingml/2006/main">
              <a:ext uri="{FF2B5EF4-FFF2-40B4-BE49-F238E27FC236}">
                <a16:creationId xmlns:a16="http://schemas.microsoft.com/office/drawing/2014/main" id="{CF921AF2-879E-41A4-93DB-A41F718D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0" name="text-198">
            <a:extLst xmlns:a="http://schemas.openxmlformats.org/drawingml/2006/main">
              <a:ext uri="{FF2B5EF4-FFF2-40B4-BE49-F238E27FC236}">
                <a16:creationId xmlns:a16="http://schemas.microsoft.com/office/drawing/2014/main" id="{35B3BF7A-8924-46DD-A105-93519581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100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Ерекше шарттар</a:t>
            </a:r>
          </a:p>
        </p:txBody>
      </p:sp>
      <p:sp>
        <p:nvSpPr>
          <p:cNvPr id="21" name="text-199">
            <a:extLst xmlns:a="http://schemas.openxmlformats.org/drawingml/2006/main">
              <a:ext uri="{FF2B5EF4-FFF2-40B4-BE49-F238E27FC236}">
                <a16:creationId xmlns:a16="http://schemas.microsoft.com/office/drawing/2014/main" id="{03F4D983-AAA7-43A6-ACB0-004CDBC3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4291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Температура, қауіптілік, тиеу және бекіту</a:t>
            </a:r>
          </a:p>
        </p:txBody>
      </p:sp>
      <p:sp>
        <p:nvSpPr>
          <p:cNvPr id="22" name="rule-200">
            <a:extLst xmlns:a="http://schemas.openxmlformats.org/drawingml/2006/main">
              <a:ext uri="{FF2B5EF4-FFF2-40B4-BE49-F238E27FC236}">
                <a16:creationId xmlns:a16="http://schemas.microsoft.com/office/drawing/2014/main" id="{D5F1115A-02F6-441E-B55A-E0F43092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14900"/>
            <a:ext cx="9953625" cy="9525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CEC9B9"/>
            </a:solidFill>
            <a:prstDash val="solid"/>
          </a:ln>
        </p:spPr>
      </p:sp>
      <p:sp>
        <p:nvSpPr>
          <p:cNvPr id="23" name="text-201">
            <a:extLst xmlns:a="http://schemas.openxmlformats.org/drawingml/2006/main">
              <a:ext uri="{FF2B5EF4-FFF2-40B4-BE49-F238E27FC236}">
                <a16:creationId xmlns:a16="http://schemas.microsoft.com/office/drawing/2014/main" id="{14A0E8C7-65E2-4DC8-8CDF-CE0C88F3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38725"/>
            <a:ext cx="619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92733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4" name="text-202">
            <a:extLst xmlns:a="http://schemas.openxmlformats.org/drawingml/2006/main">
              <a:ext uri="{FF2B5EF4-FFF2-40B4-BE49-F238E27FC236}">
                <a16:creationId xmlns:a16="http://schemas.microsoft.com/office/drawing/2014/main" id="{E5DA1F0A-4FD5-4CBA-A0F6-E9658D95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3872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43026"/>
                </a:solidFill>
                <a:latin typeface="DejaVu Sans"/>
                <a:ea typeface="DejaVu Sans"/>
                <a:cs typeface="DejaVu Sans"/>
              </a:rPr>
              <a:t>Байланыс</a:t>
            </a:r>
          </a:p>
        </p:txBody>
      </p:sp>
      <p:sp>
        <p:nvSpPr>
          <p:cNvPr id="25" name="text-203">
            <a:extLst xmlns:a="http://schemas.openxmlformats.org/drawingml/2006/main">
              <a:ext uri="{FF2B5EF4-FFF2-40B4-BE49-F238E27FC236}">
                <a16:creationId xmlns:a16="http://schemas.microsoft.com/office/drawing/2014/main" id="{07EB9F03-58D2-4533-96A1-FF3619F1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505777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3705F"/>
                </a:solidFill>
                <a:latin typeface="DejaVu Sans"/>
                <a:ea typeface="DejaVu Sans"/>
                <a:cs typeface="DejaVu Sans"/>
              </a:rPr>
              <a:t>Аты, телефоны, компаниясы және бар болса E-mail</a:t>
            </a:r>
          </a:p>
        </p:txBody>
      </p:sp>
    </p:spTree>
    <p:extLst>
      <p:ext uri="{BB962C8B-B14F-4D97-AF65-F5344CB8AC3E}">
        <p14:creationId xmlns:p14="http://schemas.microsoft.com/office/powerpoint/2010/main" val="53204925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26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SRA-мен ынтымақтастық</a:t>
            </a:r>
          </a:p>
        </p:txBody>
      </p:sp>
      <p:sp>
        <p:nvSpPr>
          <p:cNvPr id="2" name="page-204">
            <a:extLst xmlns:a="http://schemas.openxmlformats.org/drawingml/2006/main">
              <a:ext uri="{FF2B5EF4-FFF2-40B4-BE49-F238E27FC236}">
                <a16:creationId xmlns:a16="http://schemas.microsoft.com/office/drawing/2014/main" id="{515D361B-990A-4848-B909-B8D5C5EA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text-205">
            <a:extLst xmlns:a="http://schemas.openxmlformats.org/drawingml/2006/main">
              <a:ext uri="{FF2B5EF4-FFF2-40B4-BE49-F238E27FC236}">
                <a16:creationId xmlns:a16="http://schemas.microsoft.com/office/drawing/2014/main" id="{18392980-C344-4BFD-94AF-B76D3E0B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Алғашқы жеткізілім</a:t>
            </a:r>
          </a:p>
        </p:txBody>
      </p:sp>
      <p:sp>
        <p:nvSpPr>
          <p:cNvPr id="4" name="text-206">
            <a:extLst xmlns:a="http://schemas.openxmlformats.org/drawingml/2006/main">
              <a:ext uri="{FF2B5EF4-FFF2-40B4-BE49-F238E27FC236}">
                <a16:creationId xmlns:a16="http://schemas.microsoft.com/office/drawing/2014/main" id="{795ADB5E-ED9E-4660-8BBC-AB2673BF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Бастапқы деректерді талдап,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жүкке қойылатын талаптарды нақтылаймыз.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Нақты міндетке сай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келісілген схеманы ұсынамыз.</a:t>
            </a:r>
          </a:p>
        </p:txBody>
      </p:sp>
      <p:sp>
        <p:nvSpPr>
          <p:cNvPr id="5" name="rule-207">
            <a:extLst xmlns:a="http://schemas.openxmlformats.org/drawingml/2006/main">
              <a:ext uri="{FF2B5EF4-FFF2-40B4-BE49-F238E27FC236}">
                <a16:creationId xmlns:a16="http://schemas.microsoft.com/office/drawing/2014/main" id="{40AC3083-AD70-452F-A854-8752FA2F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47875"/>
            <a:ext cx="9525" cy="3486150"/>
          </a:xfrm>
          <a:custGeom xmlns:a="http://schemas.openxmlformats.org/drawingml/2006/main">
            <a:pathLst>
              <a:path w="952500" h="952500">
                <a:moveTo>
                  <a:pt x="0" y="0"/>
                </a:moveTo>
                <a:lnTo>
                  <a:pt x="95250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657153"/>
            </a:solidFill>
            <a:prstDash val="solid"/>
          </a:ln>
        </p:spPr>
      </p:sp>
      <p:sp>
        <p:nvSpPr>
          <p:cNvPr id="6" name="text-208">
            <a:extLst xmlns:a="http://schemas.openxmlformats.org/drawingml/2006/main">
              <a:ext uri="{FF2B5EF4-FFF2-40B4-BE49-F238E27FC236}">
                <a16:creationId xmlns:a16="http://schemas.microsoft.com/office/drawing/2014/main" id="{053EFFE4-F0A8-46DA-A9CD-98567D5D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28825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Тұрақты жөнелтілімдер</a:t>
            </a:r>
          </a:p>
        </p:txBody>
      </p:sp>
      <p:sp>
        <p:nvSpPr>
          <p:cNvPr id="7" name="text-209">
            <a:extLst xmlns:a="http://schemas.openxmlformats.org/drawingml/2006/main">
              <a:ext uri="{FF2B5EF4-FFF2-40B4-BE49-F238E27FC236}">
                <a16:creationId xmlns:a16="http://schemas.microsoft.com/office/drawing/2014/main" id="{7F869522-0C5A-40B0-9765-7388CD7A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38475"/>
            <a:ext cx="48577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Қайталанатын жөнелтілімдер мен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жүкті біріктіру орындарын жоспарлаймыз.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Өтінімдер мен құжаттарды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алмасу тәртібін келісеміз.</a:t>
            </a:r>
          </a:p>
        </p:txBody>
      </p:sp>
    </p:spTree>
    <p:extLst>
      <p:ext uri="{BB962C8B-B14F-4D97-AF65-F5344CB8AC3E}">
        <p14:creationId xmlns:p14="http://schemas.microsoft.com/office/powerpoint/2010/main" val="212870667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41A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1603AA3-D70A-4E98-93DF-36B4CAC7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 algn="l"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Тасымалыңызды талқылайық</a:t>
            </a:r>
          </a:p>
        </p:txBody>
      </p:sp>
      <p:sp>
        <p:nvSpPr>
          <p:cNvPr id="2" name="page-210">
            <a:extLst xmlns:a="http://schemas.openxmlformats.org/drawingml/2006/main">
              <a:ext uri="{FF2B5EF4-FFF2-40B4-BE49-F238E27FC236}">
                <a16:creationId xmlns:a16="http://schemas.microsoft.com/office/drawing/2014/main" id="{C28BC356-5B80-4308-B416-69AB6CB2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buNone/>
              <a:def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text-211">
            <a:extLst xmlns:a="http://schemas.openxmlformats.org/drawingml/2006/main">
              <a:ext uri="{FF2B5EF4-FFF2-40B4-BE49-F238E27FC236}">
                <a16:creationId xmlns:a16="http://schemas.microsoft.com/office/drawing/2014/main" id="{1EFC2933-F706-437E-B520-B330D21E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CCAE70"/>
                </a:solidFill>
                <a:latin typeface="DejaVu Sans"/>
                <a:ea typeface="DejaVu Sans"/>
                <a:cs typeface="DejaVu Sans"/>
              </a:rPr>
              <a:t>+7 (777) 311-19-09</a:t>
            </a:r>
          </a:p>
        </p:txBody>
      </p:sp>
      <p:sp>
        <p:nvSpPr>
          <p:cNvPr id="4" name="text-212">
            <a:extLst xmlns:a="http://schemas.openxmlformats.org/drawingml/2006/main">
              <a:ext uri="{FF2B5EF4-FFF2-40B4-BE49-F238E27FC236}">
                <a16:creationId xmlns:a16="http://schemas.microsoft.com/office/drawing/2014/main" id="{E8A457B2-335D-4C0B-9A2A-0C0FCBA8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33725"/>
            <a:ext cx="952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3225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info@sra.kz</a:t>
            </a:r>
          </a:p>
        </p:txBody>
      </p:sp>
      <p:sp>
        <p:nvSpPr>
          <p:cNvPr id="5" name="text-213">
            <a:extLst xmlns:a="http://schemas.openxmlformats.org/drawingml/2006/main">
              <a:ext uri="{FF2B5EF4-FFF2-40B4-BE49-F238E27FC236}">
                <a16:creationId xmlns:a16="http://schemas.microsoft.com/office/drawing/2014/main" id="{21FF5FEA-549D-413F-BF16-0C6CCF60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1000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Алматы, Райымбек даңғылы, 348а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FE8D7"/>
                </a:solidFill>
                <a:latin typeface="DejaVu Sans"/>
                <a:ea typeface="DejaVu Sans"/>
                <a:cs typeface="DejaVu Sans"/>
              </a:rPr>
              <a:t>Zeinet бизнес орталығы, 512а кеңсе</a:t>
            </a:r>
          </a:p>
        </p:txBody>
      </p:sp>
      <p:sp>
        <p:nvSpPr>
          <p:cNvPr id="6" name="text-214">
            <a:extLst xmlns:a="http://schemas.openxmlformats.org/drawingml/2006/main">
              <a:ext uri="{FF2B5EF4-FFF2-40B4-BE49-F238E27FC236}">
                <a16:creationId xmlns:a16="http://schemas.microsoft.com/office/drawing/2014/main" id="{8661A08C-7C8C-49C2-8939-FE8F34B3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buNone/>
              <a:def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B8C0B0"/>
                </a:solidFill>
                <a:latin typeface="DejaVu Sans"/>
                <a:ea typeface="DejaVu Sans"/>
                <a:cs typeface="DejaVu Sans"/>
              </a:rPr>
              <a:t>Дс–Жм 09:00–18:00</a:t>
            </a:r>
          </a:p>
        </p:txBody>
      </p:sp>
    </p:spTree>
    <p:extLst>
      <p:ext uri="{BB962C8B-B14F-4D97-AF65-F5344CB8AC3E}">
        <p14:creationId xmlns:p14="http://schemas.microsoft.com/office/powerpoint/2010/main" val="200861265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animEffect transition="in" filter="fade">
                          <p:cBhvr>
                            <p:cTn id="4" dur="500" fill="hold" nodeType="withEffect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</p:cBhvr>
                        </p:animEffect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ChatGPT">
  <a:themeElements>
    <a:clrScheme name="SRA Black Gold">
      <a:dk1>
        <a:srgbClr val="101610"/>
      </a:dk1>
      <a:lt1>
        <a:srgbClr val="F4F0E5"/>
      </a:lt1>
      <a:dk2>
        <a:srgbClr val="293429"/>
      </a:dk2>
      <a:lt2>
        <a:srgbClr val="D5C9AD"/>
      </a:lt2>
      <a:accent1>
        <a:srgbClr val="CCAE70"/>
      </a:accent1>
      <a:accent2>
        <a:srgbClr val="5F7161"/>
      </a:accent2>
      <a:accent3>
        <a:srgbClr val="E8D9B7"/>
      </a:accent3>
      <a:accent4>
        <a:srgbClr val="B4955C"/>
      </a:accent4>
      <a:accent5>
        <a:srgbClr val="839282"/>
      </a:accent5>
      <a:accent6>
        <a:srgbClr val="8B7557"/>
      </a:accent6>
      <a:hlink>
        <a:srgbClr val="DABD7E"/>
      </a:hlink>
      <a:folHlink>
        <a:srgbClr val="BCA06C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SRA Black Gold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2026-10-15T02:34:49.4270000Z</dcterms:created>
  <dcterms:modified xsi:type="dcterms:W3CDTF">2026-10-15T02:34:49.4270000Z</dcterms:modified>
</coreProperties>
</file>