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Masters/slideMaster3.xml" ContentType="application/vnd.openxmlformats-officedocument.presentationml.slideMaster+xml"/>
  <Override PartName="/ppt/slideMasters/theme/theme4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5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d87c833a874dba" /><Relationship Type="http://schemas.openxmlformats.org/officeDocument/2006/relationships/extended-properties" Target="/docProps/app.xml" Id="R310d8ed1502f4738" /><Relationship Type="http://schemas.openxmlformats.org/officeDocument/2006/relationships/officeDocument" Target="/ppt/presentation.xml" Id="Rc9517548502241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9a014213a1b44be"/>
    <p:sldMasterId xmlns:r="http://schemas.openxmlformats.org/officeDocument/2006/relationships" id="2147483655" r:id="R1ed51111f8f44515"/>
    <p:sldMasterId xmlns:r="http://schemas.openxmlformats.org/officeDocument/2006/relationships" id="2147483657" r:id="R154980c31bec4074"/>
  </p:sldMasterIdLst>
  <p:notesMasterIdLst>
    <p:notesMasterId xmlns:r="http://schemas.openxmlformats.org/officeDocument/2006/relationships" r:id="R7a4fd186f6584510"/>
  </p:notesMasterIdLst>
  <p:sldIdLst>
    <p:sldId xmlns:r="http://schemas.openxmlformats.org/officeDocument/2006/relationships" id="256" r:id="R35bd25247e204401"/>
    <p:sldId xmlns:r="http://schemas.openxmlformats.org/officeDocument/2006/relationships" id="257" r:id="R6fdeabeff4244b5e"/>
    <p:sldId xmlns:r="http://schemas.openxmlformats.org/officeDocument/2006/relationships" id="258" r:id="R710d4ceed77a41bd"/>
    <p:sldId xmlns:r="http://schemas.openxmlformats.org/officeDocument/2006/relationships" id="259" r:id="R081aa523f26a4d77"/>
    <p:sldId xmlns:r="http://schemas.openxmlformats.org/officeDocument/2006/relationships" id="260" r:id="Rf4354df6c6f84cab"/>
    <p:sldId xmlns:r="http://schemas.openxmlformats.org/officeDocument/2006/relationships" id="261" r:id="Rd3413ddd615e410a"/>
    <p:sldId xmlns:r="http://schemas.openxmlformats.org/officeDocument/2006/relationships" id="262" r:id="R27b7a22f5c8f47b4"/>
    <p:sldId xmlns:r="http://schemas.openxmlformats.org/officeDocument/2006/relationships" id="263" r:id="R1a07e8a9f4d54b86"/>
    <p:sldId xmlns:r="http://schemas.openxmlformats.org/officeDocument/2006/relationships" id="264" r:id="Re289de3048c24add"/>
    <p:sldId xmlns:r="http://schemas.openxmlformats.org/officeDocument/2006/relationships" id="265" r:id="Re93a8b8f0faf4eca"/>
    <p:sldId xmlns:r="http://schemas.openxmlformats.org/officeDocument/2006/relationships" id="266" r:id="R85cf0e0474ef4e8c"/>
    <p:sldId xmlns:r="http://schemas.openxmlformats.org/officeDocument/2006/relationships" id="267" r:id="R8307c41161ed42f7"/>
    <p:sldId xmlns:r="http://schemas.openxmlformats.org/officeDocument/2006/relationships" id="268" r:id="Rdb09ac857c1c4c2b"/>
    <p:sldId xmlns:r="http://schemas.openxmlformats.org/officeDocument/2006/relationships" id="269" r:id="Rfd1c97a22e44436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2c73b80371f4cc4" /><Relationship Type="http://schemas.openxmlformats.org/officeDocument/2006/relationships/slideMaster" Target="/ppt/slideMasters/slideMaster1.xml" Id="Ra9a014213a1b44be" /><Relationship Type="http://schemas.openxmlformats.org/officeDocument/2006/relationships/slideMaster" Target="/ppt/slideMasters/slideMaster2.xml" Id="R1ed51111f8f44515" /><Relationship Type="http://schemas.openxmlformats.org/officeDocument/2006/relationships/slideMaster" Target="/ppt/slideMasters/slideMaster3.xml" Id="R154980c31bec4074" /><Relationship Type="http://schemas.openxmlformats.org/officeDocument/2006/relationships/notesMaster" Target="/ppt/notesMasters/notesMaster1.xml" Id="R7a4fd186f6584510" /><Relationship Type="http://schemas.openxmlformats.org/officeDocument/2006/relationships/presProps" Target="/ppt/presProps.xml" Id="R8a862d5fb4b44497" /><Relationship Type="http://schemas.openxmlformats.org/officeDocument/2006/relationships/tableStyles" Target="/ppt/tableStyles.xml" Id="Re099d8d8000d4690" /><Relationship Type="http://schemas.openxmlformats.org/officeDocument/2006/relationships/slide" Target="/ppt/slides/slide1.xml" Id="R35bd25247e204401" /><Relationship Type="http://schemas.openxmlformats.org/officeDocument/2006/relationships/slide" Target="/ppt/slides/slide2.xml" Id="R6fdeabeff4244b5e" /><Relationship Type="http://schemas.openxmlformats.org/officeDocument/2006/relationships/slide" Target="/ppt/slides/slide3.xml" Id="R710d4ceed77a41bd" /><Relationship Type="http://schemas.openxmlformats.org/officeDocument/2006/relationships/slide" Target="/ppt/slides/slide4.xml" Id="R081aa523f26a4d77" /><Relationship Type="http://schemas.openxmlformats.org/officeDocument/2006/relationships/slide" Target="/ppt/slides/slide5.xml" Id="Rf4354df6c6f84cab" /><Relationship Type="http://schemas.openxmlformats.org/officeDocument/2006/relationships/slide" Target="/ppt/slides/slide6.xml" Id="Rd3413ddd615e410a" /><Relationship Type="http://schemas.openxmlformats.org/officeDocument/2006/relationships/slide" Target="/ppt/slides/slide7.xml" Id="R27b7a22f5c8f47b4" /><Relationship Type="http://schemas.openxmlformats.org/officeDocument/2006/relationships/slide" Target="/ppt/slides/slide8.xml" Id="R1a07e8a9f4d54b86" /><Relationship Type="http://schemas.openxmlformats.org/officeDocument/2006/relationships/slide" Target="/ppt/slides/slide9.xml" Id="Re289de3048c24add" /><Relationship Type="http://schemas.openxmlformats.org/officeDocument/2006/relationships/slide" Target="/ppt/slides/slide10.xml" Id="Re93a8b8f0faf4eca" /><Relationship Type="http://schemas.openxmlformats.org/officeDocument/2006/relationships/slide" Target="/ppt/slides/slide11.xml" Id="R85cf0e0474ef4e8c" /><Relationship Type="http://schemas.openxmlformats.org/officeDocument/2006/relationships/slide" Target="/ppt/slides/slide12.xml" Id="R8307c41161ed42f7" /><Relationship Type="http://schemas.openxmlformats.org/officeDocument/2006/relationships/slide" Target="/ppt/slides/slide13.xml" Id="Rdb09ac857c1c4c2b" /><Relationship Type="http://schemas.openxmlformats.org/officeDocument/2006/relationships/slide" Target="/ppt/slides/slide14.xml" Id="Rfd1c97a22e44436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5.xml" Id="R3ae293c472ef455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5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6a2280a49e46a4" /><Relationship Type="http://schemas.openxmlformats.org/officeDocument/2006/relationships/notesMaster" Target="/ppt/notesMasters/notesMaster1.xml" Id="R255d761187cc47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ccbd1dedabc4242" /><Relationship Type="http://schemas.openxmlformats.org/officeDocument/2006/relationships/notesMaster" Target="/ppt/notesMasters/notesMaster1.xml" Id="R29de7ebaa93c434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428e0d72e844ca" /><Relationship Type="http://schemas.openxmlformats.org/officeDocument/2006/relationships/notesMaster" Target="/ppt/notesMasters/notesMaster1.xml" Id="R6780743da3194b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544031c54884d6d" /><Relationship Type="http://schemas.openxmlformats.org/officeDocument/2006/relationships/notesMaster" Target="/ppt/notesMasters/notesMaster1.xml" Id="Ra5f0eee325cd472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7605f5359ee4340" /><Relationship Type="http://schemas.openxmlformats.org/officeDocument/2006/relationships/notesMaster" Target="/ppt/notesMasters/notesMaster1.xml" Id="R656959ec2155442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51040c1d6694c5f" /><Relationship Type="http://schemas.openxmlformats.org/officeDocument/2006/relationships/notesMaster" Target="/ppt/notesMasters/notesMaster1.xml" Id="R26bac7679d5145a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d250bd7b5a344f0" /><Relationship Type="http://schemas.openxmlformats.org/officeDocument/2006/relationships/notesMaster" Target="/ppt/notesMasters/notesMaster1.xml" Id="Rbb3c7119e7f94cf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ad8ad015992405f" /><Relationship Type="http://schemas.openxmlformats.org/officeDocument/2006/relationships/notesMaster" Target="/ppt/notesMasters/notesMaster1.xml" Id="R3e3d6ad3c8294b3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50e84989d944933" /><Relationship Type="http://schemas.openxmlformats.org/officeDocument/2006/relationships/notesMaster" Target="/ppt/notesMasters/notesMaster1.xml" Id="R4633b19f45a144d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3e105e9fbf94f78" /><Relationship Type="http://schemas.openxmlformats.org/officeDocument/2006/relationships/notesMaster" Target="/ppt/notesMasters/notesMaster1.xml" Id="Rcee93feb35e346f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670c6a175b546c1" /><Relationship Type="http://schemas.openxmlformats.org/officeDocument/2006/relationships/notesMaster" Target="/ppt/notesMasters/notesMaster1.xml" Id="R1eeaabbe369a41e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b10a3ba1d504c18" /><Relationship Type="http://schemas.openxmlformats.org/officeDocument/2006/relationships/notesMaster" Target="/ppt/notesMasters/notesMaster1.xml" Id="R80bcdfe632e4450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5b17587f22b4009" /><Relationship Type="http://schemas.openxmlformats.org/officeDocument/2006/relationships/notesMaster" Target="/ppt/notesMasters/notesMaster1.xml" Id="Rec1950b37142492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a3c89d2e1b04a72" /><Relationship Type="http://schemas.openxmlformats.org/officeDocument/2006/relationships/notesMaster" Target="/ppt/notesMasters/notesMaster1.xml" Id="R94c4bae8327741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Корпоративная презентация SRA «Silk Road Asia». Редактируемая графическая композиция. Источник: материалы сайта SRA. Источник изображений: оригинальные ассеты опубликованного проекта SRA hero-gold-wave.webp, logo.webp.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изображений: оригинальные ассеты опубликованного проекта SRA service-scene-premium-2.webp, service-scene-premium-1.webp, service-scene-premium-3.webp, service-scene-premium-4.webp.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изображений: оригинальные ассеты опубликованного проекта SRA service-scene-premium-5.webp, service-scene-premium-7.webp, service-scene-premium-6.webp, service-scene-premium-12.webp.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Дополнительный самостоятельный слайд об услуге перевозки оборудования и станков. Источник: /uslugi/perevozka-oborudovaniya-i-stankov/. Источник изображений: оригинальные ассеты опубликованного проекта SRA finder-equipment-wide.webp.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изображений: оригинальные ассеты опубликованного проекта SRA service-scene-premium-10.webp, service-scene-premium-11.webp, service-scene-premium-8.webp, service-scene-premium-9.webp.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Перечислены направления из материалов проекта. Схема не является географической картой и не подтверждает наличие регулярного сервиса по любому маршруту.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примера: src/content/case-examples.json проекта SRA, запись Казань — Актобе: продукты, 20 т, 1 200 000 ₸. Не заявляет подтверждённого срока или результата. Цена приведена как материал сайта, а не действующее предложение. Источник изображений: оригинальные ассеты опубликованного проекта SRA case-food-scene.webp.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Контакты из материалов проекта: +7 777 311 19 09, info@sra.kz, Алматы, Райымбека 348а, БЦ Zeinet, офис 512а. Рабочие часы по времени Алматы. Перед внешней рассылкой актуальность подтверждает заказчик.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7636b9b1ad441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fe5d06a7e1494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9c0425026d470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d981fb646a4cd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1c1d8e927d4d6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1fd60849b24f8d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97106920376404a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1c8d17c258d24e5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0145DCA-1EC2-4833-AD6E-63093994B2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29D6707-3F19-4E60-AB35-D28CDA7ED26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5F8C184-A409-4368-B054-B84D8A1832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221CC8E-AE34-4796-83CC-D4CE1EB36F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0D19045-44DE-4722-B4C5-32ECEAB3015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DB2AEF6-6157-4489-BDB8-0E672DCFE3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3114AB3-D1E4-4A99-BD5C-1A4428ECEA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13C464F-687E-458B-9C85-3A4005CB8A0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15C9F7E-D11E-49EF-B383-CFD2527E92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F6E0B89-6AD8-4DA6-B47A-3CDB065440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>
  <p:cSld name="SRA dark editorial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90550"/>
            <a:ext cx="10572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8.xml><?xml version="1.0" encoding="utf-8"?>
<p:sldLayout xmlns:p="http://schemas.openxmlformats.org/presentationml/2006/main">
  <p:cSld name="SRA light editorial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68544D8-4843-4D91-AFD5-F145724589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90550"/>
            <a:ext cx="10572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255799fdd6a4d3e" /><Relationship Type="http://schemas.openxmlformats.org/officeDocument/2006/relationships/slideLayout" Target="/ppt/slideLayouts/slideLayout1.xml" Id="R73ebb5da0b33485b" /><Relationship Type="http://schemas.openxmlformats.org/officeDocument/2006/relationships/slideLayout" Target="/ppt/slideLayouts/slideLayout2.xml" Id="R7042470a1d0444c6" /><Relationship Type="http://schemas.openxmlformats.org/officeDocument/2006/relationships/slideLayout" Target="/ppt/slideLayouts/slideLayout3.xml" Id="R2152f351ea534ed1" /><Relationship Type="http://schemas.openxmlformats.org/officeDocument/2006/relationships/slideLayout" Target="/ppt/slideLayouts/slideLayout4.xml" Id="R9253d1ed91ad4014" /><Relationship Type="http://schemas.openxmlformats.org/officeDocument/2006/relationships/slideLayout" Target="/ppt/slideLayouts/slideLayout5.xml" Id="Rf75ef0a2fe8b4eab" /><Relationship Type="http://schemas.openxmlformats.org/officeDocument/2006/relationships/slideLayout" Target="/ppt/slideLayouts/slideLayout6.xml" Id="R6cfe37a3b27e4d04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image" Target="/ppt/media/image.png" Id="R737294263fe145e9" /><Relationship Type="http://schemas.openxmlformats.org/officeDocument/2006/relationships/theme" Target="/ppt/slideMasters/theme/theme3.xml" Id="R7d8146046f254ddb" /><Relationship Type="http://schemas.openxmlformats.org/officeDocument/2006/relationships/slideLayout" Target="/ppt/slideLayouts/slideLayout7.xml" Id="Rfc0b5e27fddf45e0" /></Relationships>
</file>

<file path=ppt/slideMasters/_rels/slideMaster3.xml.rels>&#65279;<?xml version="1.0" encoding="utf-8"?><Relationships xmlns="http://schemas.openxmlformats.org/package/2006/relationships"><Relationship Type="http://schemas.openxmlformats.org/officeDocument/2006/relationships/image" Target="/ppt/media/image2.png" Id="Rd88cfa7cac3e4153" /><Relationship Type="http://schemas.openxmlformats.org/officeDocument/2006/relationships/theme" Target="/ppt/slideMasters/theme/theme4.xml" Id="R4419bb56338147d5" /><Relationship Type="http://schemas.openxmlformats.org/officeDocument/2006/relationships/slideLayout" Target="/ppt/slideLayouts/slideLayout8.xml" Id="R28beb0552ef342c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3ebb5da0b33485b"/>
    <p:sldLayoutId xmlns:r="http://schemas.openxmlformats.org/officeDocument/2006/relationships" id="2147483650" r:id="R7042470a1d0444c6"/>
    <p:sldLayoutId xmlns:r="http://schemas.openxmlformats.org/officeDocument/2006/relationships" id="2147483651" r:id="R2152f351ea534ed1"/>
    <p:sldLayoutId xmlns:r="http://schemas.openxmlformats.org/officeDocument/2006/relationships" id="2147483652" r:id="R9253d1ed91ad4014"/>
    <p:sldLayoutId xmlns:r="http://schemas.openxmlformats.org/officeDocument/2006/relationships" id="2147483653" r:id="Rf75ef0a2fe8b4eab"/>
    <p:sldLayoutId xmlns:r="http://schemas.openxmlformats.org/officeDocument/2006/relationships" id="2147483654" r:id="R6cfe37a3b27e4d0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SRA dark master"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B1E745-FE0B-466A-B749-AABA2383A0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7294263fe145e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A18A89A4-2AA9-4ED8-963D-BE968059A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SRA  /  SILK ROAD ASIA</a:t>
            </a:r>
          </a:p>
        </p:txBody>
      </p:sp>
      <p:sp>
        <p:nvSpPr>
          <p:cNvPr id="2" name="rule-2">
            <a:extLst xmlns:a="http://schemas.openxmlformats.org/drawingml/2006/main">
              <a:ext uri="{FF2B5EF4-FFF2-40B4-BE49-F238E27FC236}">
                <a16:creationId xmlns:a16="http://schemas.microsoft.com/office/drawing/2014/main" id="{34F1404B-3A95-4052-92C6-3759E9E5B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394534"/>
            </a:solidFill>
            <a:prstDash val="soli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fc0b5e27fddf45e0"/>
  </p:sldLayoutIdLst>
</p:sldMaster>
</file>

<file path=ppt/slideMasters/slideMaster3.xml><?xml version="1.0" encoding="utf-8"?>
<p:sldMaster xmlns:p="http://schemas.openxmlformats.org/presentationml/2006/main">
  <p:cSld name="SRA light master">
    <p:bg>
      <p:bgPr>
        <a:solidFill xmlns:a="http://schemas.openxmlformats.org/drawingml/2006/main">
          <a:srgbClr val="F1EE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FCF08A-DFD0-486C-B3CD-BC01D488A5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8cfa7cac3e415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3EDF7489-BE90-428B-8444-2159CCA89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rPr>
              <a:t>SRA  /  SILK ROAD ASIA</a:t>
            </a:r>
          </a:p>
        </p:txBody>
      </p:sp>
      <p:sp>
        <p:nvSpPr>
          <p:cNvPr id="2" name="rule-4">
            <a:extLst xmlns:a="http://schemas.openxmlformats.org/drawingml/2006/main">
              <a:ext uri="{FF2B5EF4-FFF2-40B4-BE49-F238E27FC236}">
                <a16:creationId xmlns:a16="http://schemas.microsoft.com/office/drawing/2014/main" id="{23B6E11C-586C-4B76-A2F4-FFAE247C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8" r:id="R28beb0552ef342c7"/>
  </p:sldLayoutIdLst>
</p:sldMaster>
</file>

<file path=ppt/slideMasters/theme/theme2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4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1843b99d6e540c7" /><Relationship Type="http://schemas.openxmlformats.org/officeDocument/2006/relationships/image" Target="/ppt/media/image3.png" Id="R507647905dba45ce" /><Relationship Type="http://schemas.openxmlformats.org/officeDocument/2006/relationships/image" Target="/ppt/media/image4.png" Id="Rfa8a8705fe8f41e9" /><Relationship Type="http://schemas.openxmlformats.org/officeDocument/2006/relationships/notesSlide" Target="/ppt/notesSlides/notesSlide1.xml" Id="R52a1e8b98ee446b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ca34666af9748c2" /><Relationship Type="http://schemas.openxmlformats.org/officeDocument/2006/relationships/notesSlide" Target="/ppt/notesSlides/notesSlide2.xml" Id="R86883baab571467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57e4e45249542a0" /><Relationship Type="http://schemas.openxmlformats.org/officeDocument/2006/relationships/image" Target="/ppt/media/image5.png" Id="Rd799f5f7f9f64175" /><Relationship Type="http://schemas.openxmlformats.org/officeDocument/2006/relationships/image" Target="/ppt/media/image6.png" Id="R4c51e34b2e7847ff" /><Relationship Type="http://schemas.openxmlformats.org/officeDocument/2006/relationships/image" Target="/ppt/media/image7.png" Id="Rc570b5a4f5574fa0" /><Relationship Type="http://schemas.openxmlformats.org/officeDocument/2006/relationships/image" Target="/ppt/media/image8.png" Id="R90cccefc712f45e8" /><Relationship Type="http://schemas.openxmlformats.org/officeDocument/2006/relationships/notesSlide" Target="/ppt/notesSlides/notesSlide3.xml" Id="R7e16e200123f471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f919189f39d437a" /><Relationship Type="http://schemas.openxmlformats.org/officeDocument/2006/relationships/image" Target="/ppt/media/image9.png" Id="R9af68c7a8f684399" /><Relationship Type="http://schemas.openxmlformats.org/officeDocument/2006/relationships/image" Target="/ppt/media/image10.png" Id="R9f2158e6b1cc48a7" /><Relationship Type="http://schemas.openxmlformats.org/officeDocument/2006/relationships/image" Target="/ppt/media/image11.png" Id="R31d980aa36ed427f" /><Relationship Type="http://schemas.openxmlformats.org/officeDocument/2006/relationships/image" Target="/ppt/media/image12.png" Id="R94d77ff50ab84cd4" /><Relationship Type="http://schemas.openxmlformats.org/officeDocument/2006/relationships/notesSlide" Target="/ppt/notesSlides/notesSlide4.xml" Id="Re9515b686deb4a7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b27e1b1d17b436a" /><Relationship Type="http://schemas.openxmlformats.org/officeDocument/2006/relationships/image" Target="/ppt/media/image13.png" Id="Rf8157b54d17b43de" /><Relationship Type="http://schemas.openxmlformats.org/officeDocument/2006/relationships/notesSlide" Target="/ppt/notesSlides/notesSlide5.xml" Id="R6000454bec1b4d6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7c22745fcc44496" /><Relationship Type="http://schemas.openxmlformats.org/officeDocument/2006/relationships/image" Target="/ppt/media/image14.png" Id="R041ed4d7be424d61" /><Relationship Type="http://schemas.openxmlformats.org/officeDocument/2006/relationships/image" Target="/ppt/media/image15.png" Id="Rb41160d640064742" /><Relationship Type="http://schemas.openxmlformats.org/officeDocument/2006/relationships/image" Target="/ppt/media/image16.png" Id="Rac5acdd7dc4e4f75" /><Relationship Type="http://schemas.openxmlformats.org/officeDocument/2006/relationships/image" Target="/ppt/media/image17.png" Id="Rc1a9f26bc95d4286" /><Relationship Type="http://schemas.openxmlformats.org/officeDocument/2006/relationships/notesSlide" Target="/ppt/notesSlides/notesSlide6.xml" Id="R5d2fb83a84454d1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9c18981ca6e4c4a" /><Relationship Type="http://schemas.openxmlformats.org/officeDocument/2006/relationships/notesSlide" Target="/ppt/notesSlides/notesSlide7.xml" Id="R9ea7eed4959c470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a86ff8b2dfc5469d" /><Relationship Type="http://schemas.openxmlformats.org/officeDocument/2006/relationships/notesSlide" Target="/ppt/notesSlides/notesSlide8.xml" Id="R8b64e954338246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7970e9bd42c401e" /><Relationship Type="http://schemas.openxmlformats.org/officeDocument/2006/relationships/notesSlide" Target="/ppt/notesSlides/notesSlide9.xml" Id="R45ef85339d9f479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e3680b9a1d14dcb" /><Relationship Type="http://schemas.openxmlformats.org/officeDocument/2006/relationships/notesSlide" Target="/ppt/notesSlides/notesSlide10.xml" Id="R14b039d9fb8e41e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93a63079bd44db7" /><Relationship Type="http://schemas.openxmlformats.org/officeDocument/2006/relationships/image" Target="/ppt/media/image18.png" Id="R75f6ccb604de49f4" /><Relationship Type="http://schemas.openxmlformats.org/officeDocument/2006/relationships/notesSlide" Target="/ppt/notesSlides/notesSlide11.xml" Id="Rb3eab4b3d93741d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9f68bd400e004aef" /><Relationship Type="http://schemas.openxmlformats.org/officeDocument/2006/relationships/notesSlide" Target="/ppt/notesSlides/notesSlide12.xml" Id="Rc4aa837c16a2404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93d6707110d4040" /><Relationship Type="http://schemas.openxmlformats.org/officeDocument/2006/relationships/notesSlide" Target="/ppt/notesSlides/notesSlide13.xml" Id="Rd462a850a1d84dd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6a7b57122ee4564" /><Relationship Type="http://schemas.openxmlformats.org/officeDocument/2006/relationships/notesSlide" Target="/ppt/notesSlides/notesSlide14.xml" Id="R6db9c4e91f9d43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BBEA67-6C8C-4BE1-8CE4-91A5C54B95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7647905dba45ce"/>
          <a:srcRect xmlns:a="http://schemas.openxmlformats.org/drawingml/2006/main" l="20370" t="0" r="2037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cover-text-contrast">
            <a:extLst xmlns:a="http://schemas.openxmlformats.org/drawingml/2006/main">
              <a:ext uri="{FF2B5EF4-FFF2-40B4-BE49-F238E27FC236}">
                <a16:creationId xmlns:a16="http://schemas.microsoft.com/office/drawing/2014/main" id="{7045A0D7-0824-40F4-95C3-167C8A3F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85825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41A16">
                  <a:alpha val="96000"/>
                </a:srgbClr>
              </a:gs>
              <a:gs pos="58000">
                <a:srgbClr val="141A16">
                  <a:alpha val="88000"/>
                </a:srgbClr>
              </a:gs>
              <a:gs pos="100000">
                <a:srgbClr val="141A16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0ABF8F-0B9F-4784-BA13-CACDA94BD1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8a8705fe8f41e9"/>
          <a:stretch xmlns:a="http://schemas.openxmlformats.org/drawingml/2006/main"/>
        </p:blipFill>
        <p:spPr>
          <a:xfrm xmlns:a="http://schemas.openxmlformats.org/drawingml/2006/main">
            <a:off x="685800" y="557396"/>
            <a:ext cx="3476625" cy="1256934"/>
          </a:xfrm>
          <a:prstGeom xmlns:a="http://schemas.openxmlformats.org/drawingml/2006/main" prst="rect">
            <a:avLst/>
          </a:prstGeom>
        </p:spPr>
      </p:pic>
      <p:sp>
        <p:nvSpPr>
          <p:cNvPr id="4" name="cover-title-1">
            <a:extLst xmlns:a="http://schemas.openxmlformats.org/drawingml/2006/main">
              <a:ext uri="{FF2B5EF4-FFF2-40B4-BE49-F238E27FC236}">
                <a16:creationId xmlns:a16="http://schemas.microsoft.com/office/drawing/2014/main" id="{0BA82BE7-F01E-44D3-946E-7D8D31A94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7429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42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42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International</a:t>
            </a:r>
          </a:p>
          <a:p xmlns:a="http://schemas.openxmlformats.org/drawingml/2006/main">
            <a:pPr algn="l">
              <a:buNone/>
              <a:defRPr sz="42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freight transport</a:t>
            </a:r>
          </a:p>
        </p:txBody>
      </p:sp>
      <p:sp>
        <p:nvSpPr>
          <p:cNvPr id="5" name="site-text-2">
            <a:extLst xmlns:a="http://schemas.openxmlformats.org/drawingml/2006/main">
              <a:ext uri="{FF2B5EF4-FFF2-40B4-BE49-F238E27FC236}">
                <a16:creationId xmlns:a16="http://schemas.microsoft.com/office/drawing/2014/main" id="{1E4A68DC-823E-4375-9057-FE4DF4CE1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43475"/>
            <a:ext cx="7429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1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Logistics for businesses in Kazakhstan</a:t>
            </a:r>
          </a:p>
        </p:txBody>
      </p:sp>
      <p:sp>
        <p:nvSpPr>
          <p:cNvPr id="6" name="site-text-3">
            <a:extLst xmlns:a="http://schemas.openxmlformats.org/drawingml/2006/main">
              <a:ext uri="{FF2B5EF4-FFF2-40B4-BE49-F238E27FC236}">
                <a16:creationId xmlns:a16="http://schemas.microsoft.com/office/drawing/2014/main" id="{4AD7C692-F9F1-45C6-8CC0-D16DE1D8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1980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SRA «Silk Road Asia»</a:t>
            </a:r>
          </a:p>
        </p:txBody>
      </p:sp>
    </p:spTree>
    <p:extLst>
      <p:ext uri="{BB962C8B-B14F-4D97-AF65-F5344CB8AC3E}">
        <p14:creationId xmlns:p14="http://schemas.microsoft.com/office/powerpoint/2010/main" val="1229480288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4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Freight for business</a:t>
            </a:r>
          </a:p>
        </p:txBody>
      </p:sp>
      <p:sp>
        <p:nvSpPr>
          <p:cNvPr id="2" name="page-15">
            <a:extLst xmlns:a="http://schemas.openxmlformats.org/drawingml/2006/main">
              <a:ext uri="{FF2B5EF4-FFF2-40B4-BE49-F238E27FC236}">
                <a16:creationId xmlns:a16="http://schemas.microsoft.com/office/drawing/2014/main" id="{FFA686C5-E2BA-4B4F-AED0-D80DB657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icon-machine-16">
            <a:extLst xmlns:a="http://schemas.openxmlformats.org/drawingml/2006/main">
              <a:ext uri="{FF2B5EF4-FFF2-40B4-BE49-F238E27FC236}">
                <a16:creationId xmlns:a16="http://schemas.microsoft.com/office/drawing/2014/main" id="{1345505D-2618-46C0-8DB3-94F217E8F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76200" y="771525"/>
                </a:moveTo>
                <a:lnTo>
                  <a:pt x="876300" y="771525"/>
                </a:lnTo>
                <a:lnTo>
                  <a:pt x="876300" y="885825"/>
                </a:lnTo>
                <a:lnTo>
                  <a:pt x="76200" y="885825"/>
                </a:lnTo>
                <a:lnTo>
                  <a:pt x="76200" y="771525"/>
                </a:lnTo>
                <a:moveTo>
                  <a:pt x="152400" y="771525"/>
                </a:moveTo>
                <a:lnTo>
                  <a:pt x="152400" y="200025"/>
                </a:lnTo>
                <a:lnTo>
                  <a:pt x="647700" y="200025"/>
                </a:lnTo>
                <a:lnTo>
                  <a:pt x="647700" y="523875"/>
                </a:lnTo>
                <a:lnTo>
                  <a:pt x="447675" y="523875"/>
                </a:lnTo>
                <a:lnTo>
                  <a:pt x="447675" y="771525"/>
                </a:lnTo>
                <a:moveTo>
                  <a:pt x="257175" y="200025"/>
                </a:moveTo>
                <a:lnTo>
                  <a:pt x="257175" y="76200"/>
                </a:lnTo>
                <a:lnTo>
                  <a:pt x="552450" y="76200"/>
                </a:lnTo>
                <a:lnTo>
                  <a:pt x="552450" y="200025"/>
                </a:lnTo>
                <a:moveTo>
                  <a:pt x="647700" y="381000"/>
                </a:moveTo>
                <a:lnTo>
                  <a:pt x="800100" y="381000"/>
                </a:lnTo>
                <a:lnTo>
                  <a:pt x="800100" y="647700"/>
                </a:lnTo>
                <a:lnTo>
                  <a:pt x="647700" y="647700"/>
                </a:lnTo>
                <a:moveTo>
                  <a:pt x="247650" y="352425"/>
                </a:moveTo>
                <a:lnTo>
                  <a:pt x="504825" y="352425"/>
                </a:lnTo>
                <a:moveTo>
                  <a:pt x="514350" y="771525"/>
                </a:moveTo>
                <a:lnTo>
                  <a:pt x="514350" y="638175"/>
                </a:lnTo>
                <a:lnTo>
                  <a:pt x="685800" y="638175"/>
                </a:lnTo>
                <a:lnTo>
                  <a:pt x="685800" y="7715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4" name="text-17">
            <a:extLst xmlns:a="http://schemas.openxmlformats.org/drawingml/2006/main">
              <a:ext uri="{FF2B5EF4-FFF2-40B4-BE49-F238E27FC236}">
                <a16:creationId xmlns:a16="http://schemas.microsoft.com/office/drawing/2014/main" id="{93B804EC-59B3-491A-BD53-5C89D1011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Manufacturing</a:t>
            </a:r>
          </a:p>
        </p:txBody>
      </p:sp>
      <p:sp>
        <p:nvSpPr>
          <p:cNvPr id="5" name="text-18">
            <a:extLst xmlns:a="http://schemas.openxmlformats.org/drawingml/2006/main">
              <a:ext uri="{FF2B5EF4-FFF2-40B4-BE49-F238E27FC236}">
                <a16:creationId xmlns:a16="http://schemas.microsoft.com/office/drawing/2014/main" id="{B31DE0A4-C907-4A9E-9C26-9C103A83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Equipment, raw materials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and components</a:t>
            </a:r>
          </a:p>
        </p:txBody>
      </p:sp>
      <p:sp>
        <p:nvSpPr>
          <p:cNvPr id="6" name="icon-box-19">
            <a:extLst xmlns:a="http://schemas.openxmlformats.org/drawingml/2006/main">
              <a:ext uri="{FF2B5EF4-FFF2-40B4-BE49-F238E27FC236}">
                <a16:creationId xmlns:a16="http://schemas.microsoft.com/office/drawing/2014/main" id="{B4B42DEF-2921-48FA-A187-740826F32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142875" y="285750"/>
                </a:moveTo>
                <a:lnTo>
                  <a:pt x="476250" y="114300"/>
                </a:lnTo>
                <a:lnTo>
                  <a:pt x="809625" y="285750"/>
                </a:lnTo>
                <a:lnTo>
                  <a:pt x="809625" y="685800"/>
                </a:lnTo>
                <a:lnTo>
                  <a:pt x="476250" y="866775"/>
                </a:lnTo>
                <a:lnTo>
                  <a:pt x="142875" y="685800"/>
                </a:lnTo>
                <a:lnTo>
                  <a:pt x="142875" y="285750"/>
                </a:lnTo>
                <a:lnTo>
                  <a:pt x="476250" y="457200"/>
                </a:lnTo>
                <a:lnTo>
                  <a:pt x="809625" y="285750"/>
                </a:lnTo>
                <a:moveTo>
                  <a:pt x="476250" y="457200"/>
                </a:moveTo>
                <a:lnTo>
                  <a:pt x="476250" y="866775"/>
                </a:lnTo>
                <a:moveTo>
                  <a:pt x="304800" y="200025"/>
                </a:moveTo>
                <a:lnTo>
                  <a:pt x="647700" y="37147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7" name="text-20">
            <a:extLst xmlns:a="http://schemas.openxmlformats.org/drawingml/2006/main">
              <a:ext uri="{FF2B5EF4-FFF2-40B4-BE49-F238E27FC236}">
                <a16:creationId xmlns:a16="http://schemas.microsoft.com/office/drawing/2014/main" id="{33D79463-BE77-420F-B98D-F014A738F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Trade</a:t>
            </a:r>
          </a:p>
        </p:txBody>
      </p:sp>
      <p:sp>
        <p:nvSpPr>
          <p:cNvPr id="8" name="text-21">
            <a:extLst xmlns:a="http://schemas.openxmlformats.org/drawingml/2006/main">
              <a:ext uri="{FF2B5EF4-FFF2-40B4-BE49-F238E27FC236}">
                <a16:creationId xmlns:a16="http://schemas.microsoft.com/office/drawing/2014/main" id="{6C857902-26E3-4FE7-B6E1-F3F66AD6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Product shipments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and stock replenishment</a:t>
            </a:r>
          </a:p>
        </p:txBody>
      </p:sp>
      <p:sp>
        <p:nvSpPr>
          <p:cNvPr id="9" name="icon-route-22">
            <a:extLst xmlns:a="http://schemas.openxmlformats.org/drawingml/2006/main">
              <a:ext uri="{FF2B5EF4-FFF2-40B4-BE49-F238E27FC236}">
                <a16:creationId xmlns:a16="http://schemas.microsoft.com/office/drawing/2014/main" id="{62CD697D-DC38-4CAA-AFAA-938C53D7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2251710"/>
            <a:ext cx="152400" cy="1524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0" name="icon-route-23">
            <a:extLst xmlns:a="http://schemas.openxmlformats.org/drawingml/2006/main">
              <a:ext uri="{FF2B5EF4-FFF2-40B4-BE49-F238E27FC236}">
                <a16:creationId xmlns:a16="http://schemas.microsoft.com/office/drawing/2014/main" id="{37277E5E-8788-4A4B-A771-4A4E501B1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7040" y="2739390"/>
            <a:ext cx="152400" cy="1524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1" name="icon-route-24">
            <a:extLst xmlns:a="http://schemas.openxmlformats.org/drawingml/2006/main">
              <a:ext uri="{FF2B5EF4-FFF2-40B4-BE49-F238E27FC236}">
                <a16:creationId xmlns:a16="http://schemas.microsoft.com/office/drawing/2014/main" id="{9368D769-E071-423C-85B6-D75CC810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266700" y="171450"/>
                </a:moveTo>
                <a:lnTo>
                  <a:pt x="704850" y="171450"/>
                </a:lnTo>
                <a:lnTo>
                  <a:pt x="704850" y="447675"/>
                </a:lnTo>
                <a:lnTo>
                  <a:pt x="238125" y="447675"/>
                </a:lnTo>
                <a:lnTo>
                  <a:pt x="238125" y="781050"/>
                </a:lnTo>
                <a:lnTo>
                  <a:pt x="685800" y="7810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2" name="text-25">
            <a:extLst xmlns:a="http://schemas.openxmlformats.org/drawingml/2006/main">
              <a:ext uri="{FF2B5EF4-FFF2-40B4-BE49-F238E27FC236}">
                <a16:creationId xmlns:a16="http://schemas.microsoft.com/office/drawing/2014/main" id="{AB73DBC0-6748-465D-B6CA-8B36BAF2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Import and export</a:t>
            </a:r>
          </a:p>
        </p:txBody>
      </p:sp>
      <p:sp>
        <p:nvSpPr>
          <p:cNvPr id="13" name="text-26">
            <a:extLst xmlns:a="http://schemas.openxmlformats.org/drawingml/2006/main">
              <a:ext uri="{FF2B5EF4-FFF2-40B4-BE49-F238E27FC236}">
                <a16:creationId xmlns:a16="http://schemas.microsoft.com/office/drawing/2014/main" id="{EABAE42C-D74C-4CC9-97CC-2C874D489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Deliveries between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business partners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in different countries</a:t>
            </a:r>
          </a:p>
        </p:txBody>
      </p:sp>
      <p:sp>
        <p:nvSpPr>
          <p:cNvPr id="14" name="icon-people-27">
            <a:extLst xmlns:a="http://schemas.openxmlformats.org/drawingml/2006/main">
              <a:ext uri="{FF2B5EF4-FFF2-40B4-BE49-F238E27FC236}">
                <a16:creationId xmlns:a16="http://schemas.microsoft.com/office/drawing/2014/main" id="{DBA113E6-56E6-49DF-AFBB-DC0A363D8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1640" y="2244090"/>
            <a:ext cx="198120" cy="19812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5" name="icon-people-28">
            <a:extLst xmlns:a="http://schemas.openxmlformats.org/drawingml/2006/main">
              <a:ext uri="{FF2B5EF4-FFF2-40B4-BE49-F238E27FC236}">
                <a16:creationId xmlns:a16="http://schemas.microsoft.com/office/drawing/2014/main" id="{7F0A316D-AC08-4D1F-875C-8817EA162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180975" y="857250"/>
                </a:moveTo>
                <a:lnTo>
                  <a:pt x="180975" y="628650"/>
                </a:lnTo>
                <a:lnTo>
                  <a:pt x="314325" y="447675"/>
                </a:lnTo>
                <a:lnTo>
                  <a:pt x="638175" y="447675"/>
                </a:lnTo>
                <a:lnTo>
                  <a:pt x="771525" y="628650"/>
                </a:lnTo>
                <a:lnTo>
                  <a:pt x="771525" y="857250"/>
                </a:lnTo>
                <a:moveTo>
                  <a:pt x="323850" y="857250"/>
                </a:moveTo>
                <a:lnTo>
                  <a:pt x="323850" y="647700"/>
                </a:lnTo>
                <a:moveTo>
                  <a:pt x="628650" y="857250"/>
                </a:moveTo>
                <a:lnTo>
                  <a:pt x="628650" y="6477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6" name="text-29">
            <a:extLst xmlns:a="http://schemas.openxmlformats.org/drawingml/2006/main">
              <a:ext uri="{FF2B5EF4-FFF2-40B4-BE49-F238E27FC236}">
                <a16:creationId xmlns:a16="http://schemas.microsoft.com/office/drawing/2014/main" id="{51252040-78B1-488D-B54C-58D8F9942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Projects and relocation</a:t>
            </a:r>
          </a:p>
        </p:txBody>
      </p:sp>
      <p:sp>
        <p:nvSpPr>
          <p:cNvPr id="17" name="text-30">
            <a:extLst xmlns:a="http://schemas.openxmlformats.org/drawingml/2006/main">
              <a:ext uri="{FF2B5EF4-FFF2-40B4-BE49-F238E27FC236}">
                <a16:creationId xmlns:a16="http://schemas.microsoft.com/office/drawing/2014/main" id="{25DFBE57-6CA0-4823-BBB1-39F6092C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Property and equipment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for special projects</a:t>
            </a:r>
          </a:p>
        </p:txBody>
      </p:sp>
      <p:sp>
        <p:nvSpPr>
          <p:cNvPr id="18" name="text-31">
            <a:extLst xmlns:a="http://schemas.openxmlformats.org/drawingml/2006/main">
              <a:ext uri="{FF2B5EF4-FFF2-40B4-BE49-F238E27FC236}">
                <a16:creationId xmlns:a16="http://schemas.microsoft.com/office/drawing/2014/main" id="{3D7B1FFD-889D-40EB-9EF5-09AD5CC23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435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We start with your needs and cargo specifications</a:t>
            </a:r>
          </a:p>
        </p:txBody>
      </p:sp>
    </p:spTree>
    <p:extLst>
      <p:ext uri="{BB962C8B-B14F-4D97-AF65-F5344CB8AC3E}">
        <p14:creationId xmlns:p14="http://schemas.microsoft.com/office/powerpoint/2010/main" val="2020120175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Delivery options</a:t>
            </a:r>
          </a:p>
        </p:txBody>
      </p:sp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F3D12C98-2E46-4E75-9632-746A42C6D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C27FBA-79CC-414C-8579-B8A78CD16A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99f5f7f9f64175"/>
          <a:srcRect xmlns:a="http://schemas.openxmlformats.org/drawingml/2006/main" l="16957" t="0" r="1695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4" name="site-text-5">
            <a:extLst xmlns:a="http://schemas.openxmlformats.org/drawingml/2006/main">
              <a:ext uri="{FF2B5EF4-FFF2-40B4-BE49-F238E27FC236}">
                <a16:creationId xmlns:a16="http://schemas.microsoft.com/office/drawing/2014/main" id="{4A3B2B65-4198-40DF-A9A4-EA492CCD8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Road freight</a:t>
            </a:r>
          </a:p>
        </p:txBody>
      </p:sp>
      <p:sp>
        <p:nvSpPr>
          <p:cNvPr id="5" name="site-text-6">
            <a:extLst xmlns:a="http://schemas.openxmlformats.org/drawingml/2006/main">
              <a:ext uri="{FF2B5EF4-FFF2-40B4-BE49-F238E27FC236}">
                <a16:creationId xmlns:a16="http://schemas.microsoft.com/office/drawing/2014/main" id="{14FC6117-4353-4BB6-9D7D-C3E087DAA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From the sender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to the consignee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38CBC0-A1FA-4FAD-BFDE-18E9FFCCA7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51e34b2e7847ff"/>
          <a:srcRect xmlns:a="http://schemas.openxmlformats.org/drawingml/2006/main" l="17727" t="0" r="1772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671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7" name="site-text-7">
            <a:extLst xmlns:a="http://schemas.openxmlformats.org/drawingml/2006/main">
              <a:ext uri="{FF2B5EF4-FFF2-40B4-BE49-F238E27FC236}">
                <a16:creationId xmlns:a16="http://schemas.microsoft.com/office/drawing/2014/main" id="{92C869B9-FACA-4F1F-AB43-166B45C2B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Air freight</a:t>
            </a:r>
          </a:p>
        </p:txBody>
      </p:sp>
      <p:sp>
        <p:nvSpPr>
          <p:cNvPr id="8" name="site-text-8">
            <a:extLst xmlns:a="http://schemas.openxmlformats.org/drawingml/2006/main">
              <a:ext uri="{FF2B5EF4-FFF2-40B4-BE49-F238E27FC236}">
                <a16:creationId xmlns:a16="http://schemas.microsoft.com/office/drawing/2014/main" id="{00565AB5-69F1-4888-A728-E94083F8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For urgent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shipments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48516F-9187-4C26-8FD3-10B4BB5E27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70b5a4f5574fa0"/>
          <a:srcRect xmlns:a="http://schemas.openxmlformats.org/drawingml/2006/main" l="17652" t="0" r="176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0" name="site-text-9">
            <a:extLst xmlns:a="http://schemas.openxmlformats.org/drawingml/2006/main">
              <a:ext uri="{FF2B5EF4-FFF2-40B4-BE49-F238E27FC236}">
                <a16:creationId xmlns:a16="http://schemas.microsoft.com/office/drawing/2014/main" id="{FE7CF6D4-869E-4ED2-9348-0FC8A9675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Container freight</a:t>
            </a:r>
          </a:p>
        </p:txBody>
      </p:sp>
      <p:sp>
        <p:nvSpPr>
          <p:cNvPr id="11" name="site-text-10">
            <a:extLst xmlns:a="http://schemas.openxmlformats.org/drawingml/2006/main">
              <a:ext uri="{FF2B5EF4-FFF2-40B4-BE49-F238E27FC236}">
                <a16:creationId xmlns:a16="http://schemas.microsoft.com/office/drawing/2014/main" id="{4C9B59B7-DED6-4214-AD72-006A546FC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Large shipments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and long routes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7DECBB-A82E-4015-98D1-A454D2C09C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cccefc712f45e8"/>
          <a:srcRect xmlns:a="http://schemas.openxmlformats.org/drawingml/2006/main" l="17273" t="0" r="1727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97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3" name="site-text-11">
            <a:extLst xmlns:a="http://schemas.openxmlformats.org/drawingml/2006/main">
              <a:ext uri="{FF2B5EF4-FFF2-40B4-BE49-F238E27FC236}">
                <a16:creationId xmlns:a16="http://schemas.microsoft.com/office/drawing/2014/main" id="{983F6289-A828-466F-A462-FBD605659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Multimodal freight</a:t>
            </a:r>
          </a:p>
        </p:txBody>
      </p:sp>
      <p:sp>
        <p:nvSpPr>
          <p:cNvPr id="14" name="site-text-12">
            <a:extLst xmlns:a="http://schemas.openxmlformats.org/drawingml/2006/main">
              <a:ext uri="{FF2B5EF4-FFF2-40B4-BE49-F238E27FC236}">
                <a16:creationId xmlns:a16="http://schemas.microsoft.com/office/drawing/2014/main" id="{9E5DDEF0-A390-4CAF-9E65-BFB11740F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Several modes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of transport</a:t>
            </a:r>
          </a:p>
        </p:txBody>
      </p:sp>
      <p:sp>
        <p:nvSpPr>
          <p:cNvPr id="15" name="site-text-13">
            <a:extLst xmlns:a="http://schemas.openxmlformats.org/drawingml/2006/main">
              <a:ext uri="{FF2B5EF4-FFF2-40B4-BE49-F238E27FC236}">
                <a16:creationId xmlns:a16="http://schemas.microsoft.com/office/drawing/2014/main" id="{822EA079-B6DE-4FB6-894B-EFB013C2D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We select transport after reviewing the route and shipping conditions</a:t>
            </a:r>
          </a:p>
        </p:txBody>
      </p:sp>
    </p:spTree>
    <p:extLst>
      <p:ext uri="{BB962C8B-B14F-4D97-AF65-F5344CB8AC3E}">
        <p14:creationId xmlns:p14="http://schemas.microsoft.com/office/powerpoint/2010/main" val="1919127685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Cargo with special requirements</a:t>
            </a:r>
          </a:p>
        </p:txBody>
      </p:sp>
      <p:sp>
        <p:nvSpPr>
          <p:cNvPr id="2" name="page-14">
            <a:extLst xmlns:a="http://schemas.openxmlformats.org/drawingml/2006/main">
              <a:ext uri="{FF2B5EF4-FFF2-40B4-BE49-F238E27FC236}">
                <a16:creationId xmlns:a16="http://schemas.microsoft.com/office/drawing/2014/main" id="{F76A6127-CDD9-42A4-9066-1C9ECA8B3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644511-3DEE-4D7B-9D35-A3B5A4842C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f68c7a8f684399"/>
          <a:srcRect xmlns:a="http://schemas.openxmlformats.org/drawingml/2006/main" l="16492" t="0" r="1649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4" name="site-text-15">
            <a:extLst xmlns:a="http://schemas.openxmlformats.org/drawingml/2006/main">
              <a:ext uri="{FF2B5EF4-FFF2-40B4-BE49-F238E27FC236}">
                <a16:creationId xmlns:a16="http://schemas.microsoft.com/office/drawing/2014/main" id="{C30BCBC8-B9D8-4D52-9AA4-BB11B143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Oversized cargo</a:t>
            </a:r>
          </a:p>
        </p:txBody>
      </p:sp>
      <p:sp>
        <p:nvSpPr>
          <p:cNvPr id="5" name="site-text-16">
            <a:extLst xmlns:a="http://schemas.openxmlformats.org/drawingml/2006/main">
              <a:ext uri="{FF2B5EF4-FFF2-40B4-BE49-F238E27FC236}">
                <a16:creationId xmlns:a16="http://schemas.microsoft.com/office/drawing/2014/main" id="{7EE333FE-DC04-45E3-88D1-3DC51E1B2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Dimensions, weight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and restrictions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F6C83E-F6A1-4896-8551-F588D2F05C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2158e6b1cc48a7"/>
          <a:srcRect xmlns:a="http://schemas.openxmlformats.org/drawingml/2006/main" l="17727" t="0" r="1772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671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7" name="site-text-17">
            <a:extLst xmlns:a="http://schemas.openxmlformats.org/drawingml/2006/main">
              <a:ext uri="{FF2B5EF4-FFF2-40B4-BE49-F238E27FC236}">
                <a16:creationId xmlns:a16="http://schemas.microsoft.com/office/drawing/2014/main" id="{33CA00B4-02E8-40BE-B3C7-F203CE0A4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Refrigerated cargo</a:t>
            </a:r>
          </a:p>
        </p:txBody>
      </p:sp>
      <p:sp>
        <p:nvSpPr>
          <p:cNvPr id="8" name="site-text-18">
            <a:extLst xmlns:a="http://schemas.openxmlformats.org/drawingml/2006/main">
              <a:ext uri="{FF2B5EF4-FFF2-40B4-BE49-F238E27FC236}">
                <a16:creationId xmlns:a16="http://schemas.microsoft.com/office/drawing/2014/main" id="{76CACADC-5F14-4EDA-9B18-9E9EFA68D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Agreed temperature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conditions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E057AE-4E1C-4DA7-A555-F75E30BC0F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d980aa36ed427f"/>
          <a:srcRect xmlns:a="http://schemas.openxmlformats.org/drawingml/2006/main" l="17196" t="0" r="171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0" name="site-text-19">
            <a:extLst xmlns:a="http://schemas.openxmlformats.org/drawingml/2006/main">
              <a:ext uri="{FF2B5EF4-FFF2-40B4-BE49-F238E27FC236}">
                <a16:creationId xmlns:a16="http://schemas.microsoft.com/office/drawing/2014/main" id="{A785E427-E5A2-44EF-B4E3-D8A178CDB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Dangerous goods</a:t>
            </a:r>
          </a:p>
        </p:txBody>
      </p:sp>
      <p:sp>
        <p:nvSpPr>
          <p:cNvPr id="11" name="site-text-20">
            <a:extLst xmlns:a="http://schemas.openxmlformats.org/drawingml/2006/main">
              <a:ext uri="{FF2B5EF4-FFF2-40B4-BE49-F238E27FC236}">
                <a16:creationId xmlns:a16="http://schemas.microsoft.com/office/drawing/2014/main" id="{D871B040-36E9-4136-A671-83B0DD143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Hazard class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and packaging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81654C-3923-4CE8-9429-43B1632B1F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d77ff50ab84cd4"/>
          <a:srcRect xmlns:a="http://schemas.openxmlformats.org/drawingml/2006/main" l="0" t="11857" r="0" b="11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97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3" name="site-text-21">
            <a:extLst xmlns:a="http://schemas.openxmlformats.org/drawingml/2006/main">
              <a:ext uri="{FF2B5EF4-FFF2-40B4-BE49-F238E27FC236}">
                <a16:creationId xmlns:a16="http://schemas.microsoft.com/office/drawing/2014/main" id="{504048C2-7209-4A05-9FF9-335DD1294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Equipment</a:t>
            </a:r>
          </a:p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and machinery</a:t>
            </a:r>
          </a:p>
        </p:txBody>
      </p:sp>
      <p:sp>
        <p:nvSpPr>
          <p:cNvPr id="14" name="site-text-22">
            <a:extLst xmlns:a="http://schemas.openxmlformats.org/drawingml/2006/main">
              <a:ext uri="{FF2B5EF4-FFF2-40B4-BE49-F238E27FC236}">
                <a16:creationId xmlns:a16="http://schemas.microsoft.com/office/drawing/2014/main" id="{F82A543F-9297-42B1-8541-97578F0C8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Loading, packaging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and securing</a:t>
            </a:r>
          </a:p>
        </p:txBody>
      </p:sp>
      <p:sp>
        <p:nvSpPr>
          <p:cNvPr id="15" name="site-text-23">
            <a:extLst xmlns:a="http://schemas.openxmlformats.org/drawingml/2006/main">
              <a:ext uri="{FF2B5EF4-FFF2-40B4-BE49-F238E27FC236}">
                <a16:creationId xmlns:a16="http://schemas.microsoft.com/office/drawing/2014/main" id="{D520B090-B753-4463-A02D-8B109EB74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We confirm feasibility using the cargo details provided</a:t>
            </a:r>
          </a:p>
        </p:txBody>
      </p:sp>
    </p:spTree>
    <p:extLst>
      <p:ext uri="{BB962C8B-B14F-4D97-AF65-F5344CB8AC3E}">
        <p14:creationId xmlns:p14="http://schemas.microsoft.com/office/powerpoint/2010/main" val="285575733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Equipment and machinery</a:t>
            </a:r>
          </a:p>
        </p:txBody>
      </p:sp>
      <p:sp>
        <p:nvSpPr>
          <p:cNvPr id="2" name="page-65">
            <a:extLst xmlns:a="http://schemas.openxmlformats.org/drawingml/2006/main">
              <a:ext uri="{FF2B5EF4-FFF2-40B4-BE49-F238E27FC236}">
                <a16:creationId xmlns:a16="http://schemas.microsoft.com/office/drawing/2014/main" id="{88327FC3-1837-4075-B01D-7B40CB0A8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4" name="text-67">
            <a:extLst xmlns:a="http://schemas.openxmlformats.org/drawingml/2006/main">
              <a:ext uri="{FF2B5EF4-FFF2-40B4-BE49-F238E27FC236}">
                <a16:creationId xmlns:a16="http://schemas.microsoft.com/office/drawing/2014/main" id="{B928BA32-302A-4400-B1A9-049AF4833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0764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text-68">
            <a:extLst xmlns:a="http://schemas.openxmlformats.org/drawingml/2006/main">
              <a:ext uri="{FF2B5EF4-FFF2-40B4-BE49-F238E27FC236}">
                <a16:creationId xmlns:a16="http://schemas.microsoft.com/office/drawing/2014/main" id="{8D298888-F39F-47BC-B98A-DF9D71BB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0764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Size and weight</a:t>
            </a:r>
          </a:p>
        </p:txBody>
      </p:sp>
      <p:sp>
        <p:nvSpPr>
          <p:cNvPr id="6" name="text-69">
            <a:extLst xmlns:a="http://schemas.openxmlformats.org/drawingml/2006/main">
              <a:ext uri="{FF2B5EF4-FFF2-40B4-BE49-F238E27FC236}">
                <a16:creationId xmlns:a16="http://schemas.microsoft.com/office/drawing/2014/main" id="{CA0F325F-D42F-4DA3-AE3E-E1F6CCCC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4765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Dimensions of each item and its centre of gravity</a:t>
            </a:r>
          </a:p>
        </p:txBody>
      </p:sp>
      <p:sp>
        <p:nvSpPr>
          <p:cNvPr id="7" name="text-70">
            <a:extLst xmlns:a="http://schemas.openxmlformats.org/drawingml/2006/main">
              <a:ext uri="{FF2B5EF4-FFF2-40B4-BE49-F238E27FC236}">
                <a16:creationId xmlns:a16="http://schemas.microsoft.com/office/drawing/2014/main" id="{44E00F86-3362-4BEC-BCAC-08FD6F74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289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text-71">
            <a:extLst xmlns:a="http://schemas.openxmlformats.org/drawingml/2006/main">
              <a:ext uri="{FF2B5EF4-FFF2-40B4-BE49-F238E27FC236}">
                <a16:creationId xmlns:a16="http://schemas.microsoft.com/office/drawing/2014/main" id="{71E908F7-880A-4052-95DA-92379BDEB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0289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Loading</a:t>
            </a:r>
          </a:p>
        </p:txBody>
      </p:sp>
      <p:sp>
        <p:nvSpPr>
          <p:cNvPr id="9" name="text-72">
            <a:extLst xmlns:a="http://schemas.openxmlformats.org/drawingml/2006/main">
              <a:ext uri="{FF2B5EF4-FFF2-40B4-BE49-F238E27FC236}">
                <a16:creationId xmlns:a16="http://schemas.microsoft.com/office/drawing/2014/main" id="{E80A668C-D87F-4803-96D0-2792BF48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4290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Handling equipment, lifting points and site access</a:t>
            </a:r>
          </a:p>
        </p:txBody>
      </p:sp>
      <p:sp>
        <p:nvSpPr>
          <p:cNvPr id="10" name="text-73">
            <a:extLst xmlns:a="http://schemas.openxmlformats.org/drawingml/2006/main">
              <a:ext uri="{FF2B5EF4-FFF2-40B4-BE49-F238E27FC236}">
                <a16:creationId xmlns:a16="http://schemas.microsoft.com/office/drawing/2014/main" id="{6BEDC63E-6931-4E83-92C5-6A5C5570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9814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text-74">
            <a:extLst xmlns:a="http://schemas.openxmlformats.org/drawingml/2006/main">
              <a:ext uri="{FF2B5EF4-FFF2-40B4-BE49-F238E27FC236}">
                <a16:creationId xmlns:a16="http://schemas.microsoft.com/office/drawing/2014/main" id="{B0BF96BF-2FD2-4ED5-BA97-56122F815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9814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Protection</a:t>
            </a:r>
          </a:p>
        </p:txBody>
      </p:sp>
      <p:sp>
        <p:nvSpPr>
          <p:cNvPr id="12" name="text-75">
            <a:extLst xmlns:a="http://schemas.openxmlformats.org/drawingml/2006/main">
              <a:ext uri="{FF2B5EF4-FFF2-40B4-BE49-F238E27FC236}">
                <a16:creationId xmlns:a16="http://schemas.microsoft.com/office/drawing/2014/main" id="{DA3FC55A-C70A-409A-B1A5-55FCC386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3815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Packaging, securing and sensitive components</a:t>
            </a:r>
          </a:p>
        </p:txBody>
      </p:sp>
      <p:sp>
        <p:nvSpPr>
          <p:cNvPr id="13" name="text-76">
            <a:extLst xmlns:a="http://schemas.openxmlformats.org/drawingml/2006/main">
              <a:ext uri="{FF2B5EF4-FFF2-40B4-BE49-F238E27FC236}">
                <a16:creationId xmlns:a16="http://schemas.microsoft.com/office/drawing/2014/main" id="{1A597601-D94F-4708-8695-16CA0AB67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9339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text-77">
            <a:extLst xmlns:a="http://schemas.openxmlformats.org/drawingml/2006/main">
              <a:ext uri="{FF2B5EF4-FFF2-40B4-BE49-F238E27FC236}">
                <a16:creationId xmlns:a16="http://schemas.microsoft.com/office/drawing/2014/main" id="{97E0FF6C-B8C1-4BC8-ABA0-13EFB235D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339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Route</a:t>
            </a:r>
          </a:p>
        </p:txBody>
      </p:sp>
      <p:sp>
        <p:nvSpPr>
          <p:cNvPr id="15" name="text-78">
            <a:extLst xmlns:a="http://schemas.openxmlformats.org/drawingml/2006/main">
              <a:ext uri="{FF2B5EF4-FFF2-40B4-BE49-F238E27FC236}">
                <a16:creationId xmlns:a16="http://schemas.microsoft.com/office/drawing/2014/main" id="{4E4525CB-05FD-40DD-A2FA-9573F1718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53340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Restrictions and conditions on every route section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7A7F6D-3FDB-4CA5-B8FC-F48A96C6CA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157b54d17b43de"/>
          <a:srcRect xmlns:a="http://schemas.openxmlformats.org/drawingml/2006/main" l="19463" t="0" r="194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400300"/>
            <a:ext cx="3467100" cy="28384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231538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Services around your shipment</a:t>
            </a:r>
          </a:p>
        </p:txBody>
      </p:sp>
      <p:sp>
        <p:nvSpPr>
          <p:cNvPr id="2" name="page-24">
            <a:extLst xmlns:a="http://schemas.openxmlformats.org/drawingml/2006/main">
              <a:ext uri="{FF2B5EF4-FFF2-40B4-BE49-F238E27FC236}">
                <a16:creationId xmlns:a16="http://schemas.microsoft.com/office/drawing/2014/main" id="{29319BB0-F8CB-4452-ACAA-CBF072517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87D04A-7C15-4365-B441-240D7ECB4D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1ed4d7be424d61"/>
          <a:srcRect xmlns:a="http://schemas.openxmlformats.org/drawingml/2006/main" l="0" t="11857" r="0" b="11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4" name="site-text-25">
            <a:extLst xmlns:a="http://schemas.openxmlformats.org/drawingml/2006/main">
              <a:ext uri="{FF2B5EF4-FFF2-40B4-BE49-F238E27FC236}">
                <a16:creationId xmlns:a16="http://schemas.microsoft.com/office/drawing/2014/main" id="{485D2A72-4342-4CE7-825E-57E67079B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Consolidation</a:t>
            </a:r>
          </a:p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warehouses</a:t>
            </a:r>
          </a:p>
        </p:txBody>
      </p:sp>
      <p:sp>
        <p:nvSpPr>
          <p:cNvPr id="5" name="site-text-26">
            <a:extLst xmlns:a="http://schemas.openxmlformats.org/drawingml/2006/main">
              <a:ext uri="{FF2B5EF4-FFF2-40B4-BE49-F238E27FC236}">
                <a16:creationId xmlns:a16="http://schemas.microsoft.com/office/drawing/2014/main" id="{7C409E93-E14F-44AD-BD95-5DFAE9462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Shipments from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different suppliers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F6E8CF-70D0-4D18-A225-55CB89D14B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1160d640064742"/>
          <a:srcRect xmlns:a="http://schemas.openxmlformats.org/drawingml/2006/main" l="0" t="11857" r="0" b="11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671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7" name="site-text-27">
            <a:extLst xmlns:a="http://schemas.openxmlformats.org/drawingml/2006/main">
              <a:ext uri="{FF2B5EF4-FFF2-40B4-BE49-F238E27FC236}">
                <a16:creationId xmlns:a16="http://schemas.microsoft.com/office/drawing/2014/main" id="{BC26F353-4227-4269-8DEA-4F7800D5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Freight forwarding</a:t>
            </a:r>
          </a:p>
        </p:txBody>
      </p:sp>
      <p:sp>
        <p:nvSpPr>
          <p:cNvPr id="8" name="site-text-28">
            <a:extLst xmlns:a="http://schemas.openxmlformats.org/drawingml/2006/main">
              <a:ext uri="{FF2B5EF4-FFF2-40B4-BE49-F238E27FC236}">
                <a16:creationId xmlns:a16="http://schemas.microsoft.com/office/drawing/2014/main" id="{F151396D-34E4-4B37-B916-138708CDB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Transport participants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and stages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B0C82B-9189-4FE5-9490-2762E01B10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5acdd7dc4e4f75"/>
          <a:srcRect xmlns:a="http://schemas.openxmlformats.org/drawingml/2006/main" l="16957" t="0" r="1695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0" name="site-text-29">
            <a:extLst xmlns:a="http://schemas.openxmlformats.org/drawingml/2006/main">
              <a:ext uri="{FF2B5EF4-FFF2-40B4-BE49-F238E27FC236}">
                <a16:creationId xmlns:a16="http://schemas.microsoft.com/office/drawing/2014/main" id="{048BBB63-6825-4AA0-B82E-1BA82B194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Groupage freight</a:t>
            </a:r>
          </a:p>
        </p:txBody>
      </p:sp>
      <p:sp>
        <p:nvSpPr>
          <p:cNvPr id="11" name="site-text-30">
            <a:extLst xmlns:a="http://schemas.openxmlformats.org/drawingml/2006/main">
              <a:ext uri="{FF2B5EF4-FFF2-40B4-BE49-F238E27FC236}">
                <a16:creationId xmlns:a16="http://schemas.microsoft.com/office/drawing/2014/main" id="{D14923ED-8E18-49C1-9AEF-6E8A62F53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No dedicated truck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or container needed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85BF82-5B30-4A82-9784-374470F785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a9f26bc95d4286"/>
          <a:srcRect xmlns:a="http://schemas.openxmlformats.org/drawingml/2006/main" l="17652" t="0" r="176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97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3" name="site-text-31">
            <a:extLst xmlns:a="http://schemas.openxmlformats.org/drawingml/2006/main">
              <a:ext uri="{FF2B5EF4-FFF2-40B4-BE49-F238E27FC236}">
                <a16:creationId xmlns:a16="http://schemas.microsoft.com/office/drawing/2014/main" id="{E6F818B5-28FF-41DE-AA84-65BC41380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Relocation</a:t>
            </a:r>
          </a:p>
        </p:txBody>
      </p:sp>
      <p:sp>
        <p:nvSpPr>
          <p:cNvPr id="14" name="site-text-32">
            <a:extLst xmlns:a="http://schemas.openxmlformats.org/drawingml/2006/main">
              <a:ext uri="{FF2B5EF4-FFF2-40B4-BE49-F238E27FC236}">
                <a16:creationId xmlns:a16="http://schemas.microsoft.com/office/drawing/2014/main" id="{4023EBF3-ACAF-4AEC-81D8-530CB26E9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Furniture, appliances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and personal belongings</a:t>
            </a:r>
          </a:p>
        </p:txBody>
      </p:sp>
      <p:sp>
        <p:nvSpPr>
          <p:cNvPr id="15" name="site-text-33">
            <a:extLst xmlns:a="http://schemas.openxmlformats.org/drawingml/2006/main">
              <a:ext uri="{FF2B5EF4-FFF2-40B4-BE49-F238E27FC236}">
                <a16:creationId xmlns:a16="http://schemas.microsoft.com/office/drawing/2014/main" id="{803F5A39-616E-48E3-AE72-602099FC9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We agree the operations required for your shipment</a:t>
            </a:r>
          </a:p>
        </p:txBody>
      </p:sp>
    </p:spTree>
    <p:extLst>
      <p:ext uri="{BB962C8B-B14F-4D97-AF65-F5344CB8AC3E}">
        <p14:creationId xmlns:p14="http://schemas.microsoft.com/office/powerpoint/2010/main" val="710852546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Routes to Kazakhstan</a:t>
            </a:r>
          </a:p>
        </p:txBody>
      </p:sp>
      <p:sp>
        <p:nvSpPr>
          <p:cNvPr id="2" name="page-96">
            <a:extLst xmlns:a="http://schemas.openxmlformats.org/drawingml/2006/main">
              <a:ext uri="{FF2B5EF4-FFF2-40B4-BE49-F238E27FC236}">
                <a16:creationId xmlns:a16="http://schemas.microsoft.com/office/drawing/2014/main" id="{37CA6761-514C-49C5-8261-B113B3CD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text-97">
            <a:extLst xmlns:a="http://schemas.openxmlformats.org/drawingml/2006/main">
              <a:ext uri="{FF2B5EF4-FFF2-40B4-BE49-F238E27FC236}">
                <a16:creationId xmlns:a16="http://schemas.microsoft.com/office/drawing/2014/main" id="{FBB78368-A023-46B7-90AF-2FAF48440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China</a:t>
            </a:r>
          </a:p>
        </p:txBody>
      </p:sp>
      <p:sp>
        <p:nvSpPr>
          <p:cNvPr id="4" name="rule-98">
            <a:extLst xmlns:a="http://schemas.openxmlformats.org/drawingml/2006/main">
              <a:ext uri="{FF2B5EF4-FFF2-40B4-BE49-F238E27FC236}">
                <a16:creationId xmlns:a16="http://schemas.microsoft.com/office/drawing/2014/main" id="{B6AE22DE-E1C6-4B52-997A-9095D9B0A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2407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5" name="text-99">
            <a:extLst xmlns:a="http://schemas.openxmlformats.org/drawingml/2006/main">
              <a:ext uri="{FF2B5EF4-FFF2-40B4-BE49-F238E27FC236}">
                <a16:creationId xmlns:a16="http://schemas.microsoft.com/office/drawing/2014/main" id="{816BBF44-E451-4FE9-84EF-9C14E619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Türkiye</a:t>
            </a:r>
          </a:p>
        </p:txBody>
      </p:sp>
      <p:sp>
        <p:nvSpPr>
          <p:cNvPr id="6" name="rule-100">
            <a:extLst xmlns:a="http://schemas.openxmlformats.org/drawingml/2006/main">
              <a:ext uri="{FF2B5EF4-FFF2-40B4-BE49-F238E27FC236}">
                <a16:creationId xmlns:a16="http://schemas.microsoft.com/office/drawing/2014/main" id="{CE4B1D38-DA4A-4801-8717-7AC0D2B1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609850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7" name="text-101">
            <a:extLst xmlns:a="http://schemas.openxmlformats.org/drawingml/2006/main">
              <a:ext uri="{FF2B5EF4-FFF2-40B4-BE49-F238E27FC236}">
                <a16:creationId xmlns:a16="http://schemas.microsoft.com/office/drawing/2014/main" id="{93AAD998-5103-4447-BF71-3CAB3627A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Europe</a:t>
            </a:r>
          </a:p>
        </p:txBody>
      </p:sp>
      <p:sp>
        <p:nvSpPr>
          <p:cNvPr id="8" name="rule-102">
            <a:extLst xmlns:a="http://schemas.openxmlformats.org/drawingml/2006/main">
              <a:ext uri="{FF2B5EF4-FFF2-40B4-BE49-F238E27FC236}">
                <a16:creationId xmlns:a16="http://schemas.microsoft.com/office/drawing/2014/main" id="{5EC49394-B386-404C-8927-E6B3E9F88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09562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9" name="text-103">
            <a:extLst xmlns:a="http://schemas.openxmlformats.org/drawingml/2006/main">
              <a:ext uri="{FF2B5EF4-FFF2-40B4-BE49-F238E27FC236}">
                <a16:creationId xmlns:a16="http://schemas.microsoft.com/office/drawing/2014/main" id="{D2F08B4F-B208-4797-8269-155EDB3D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Russia</a:t>
            </a:r>
          </a:p>
        </p:txBody>
      </p:sp>
      <p:sp>
        <p:nvSpPr>
          <p:cNvPr id="10" name="rule-104">
            <a:extLst xmlns:a="http://schemas.openxmlformats.org/drawingml/2006/main">
              <a:ext uri="{FF2B5EF4-FFF2-40B4-BE49-F238E27FC236}">
                <a16:creationId xmlns:a16="http://schemas.microsoft.com/office/drawing/2014/main" id="{1BCF157F-B2C4-47CB-954D-7866845D8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581400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1" name="text-105">
            <a:extLst xmlns:a="http://schemas.openxmlformats.org/drawingml/2006/main">
              <a:ext uri="{FF2B5EF4-FFF2-40B4-BE49-F238E27FC236}">
                <a16:creationId xmlns:a16="http://schemas.microsoft.com/office/drawing/2014/main" id="{B8F630A9-0A33-4A2F-BC6F-B0850841F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Uzbekistan</a:t>
            </a:r>
          </a:p>
        </p:txBody>
      </p:sp>
      <p:sp>
        <p:nvSpPr>
          <p:cNvPr id="12" name="rule-106">
            <a:extLst xmlns:a="http://schemas.openxmlformats.org/drawingml/2006/main">
              <a:ext uri="{FF2B5EF4-FFF2-40B4-BE49-F238E27FC236}">
                <a16:creationId xmlns:a16="http://schemas.microsoft.com/office/drawing/2014/main" id="{ACB77307-72AF-4905-B60E-DD2615C0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06717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3" name="text-107">
            <a:extLst xmlns:a="http://schemas.openxmlformats.org/drawingml/2006/main">
              <a:ext uri="{FF2B5EF4-FFF2-40B4-BE49-F238E27FC236}">
                <a16:creationId xmlns:a16="http://schemas.microsoft.com/office/drawing/2014/main" id="{AF32188D-A9F5-4EC4-A77F-B2E263CF7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7197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South Korea</a:t>
            </a:r>
          </a:p>
        </p:txBody>
      </p:sp>
      <p:sp>
        <p:nvSpPr>
          <p:cNvPr id="14" name="rule-108">
            <a:extLst xmlns:a="http://schemas.openxmlformats.org/drawingml/2006/main">
              <a:ext uri="{FF2B5EF4-FFF2-40B4-BE49-F238E27FC236}">
                <a16:creationId xmlns:a16="http://schemas.microsoft.com/office/drawing/2014/main" id="{D7DA5536-C9A9-49FD-ADC8-E35058602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552950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5" name="text-109">
            <a:extLst xmlns:a="http://schemas.openxmlformats.org/drawingml/2006/main">
              <a:ext uri="{FF2B5EF4-FFF2-40B4-BE49-F238E27FC236}">
                <a16:creationId xmlns:a16="http://schemas.microsoft.com/office/drawing/2014/main" id="{47097392-F43F-42E5-BDCE-329E8DF52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UAE</a:t>
            </a:r>
          </a:p>
        </p:txBody>
      </p:sp>
      <p:sp>
        <p:nvSpPr>
          <p:cNvPr id="16" name="rule-110">
            <a:extLst xmlns:a="http://schemas.openxmlformats.org/drawingml/2006/main">
              <a:ext uri="{FF2B5EF4-FFF2-40B4-BE49-F238E27FC236}">
                <a16:creationId xmlns:a16="http://schemas.microsoft.com/office/drawing/2014/main" id="{51776B88-EA3C-4C78-BDC3-52BC9035B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03872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7" name="rule-111">
            <a:extLst xmlns:a="http://schemas.openxmlformats.org/drawingml/2006/main">
              <a:ext uri="{FF2B5EF4-FFF2-40B4-BE49-F238E27FC236}">
                <a16:creationId xmlns:a16="http://schemas.microsoft.com/office/drawing/2014/main" id="{E8BED486-A015-487D-BB0C-7515E8074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2124075"/>
            <a:ext cx="9525" cy="2914650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CCAE70"/>
            </a:solidFill>
            <a:prstDash val="solid"/>
          </a:ln>
        </p:spPr>
      </p:sp>
      <p:sp>
        <p:nvSpPr>
          <p:cNvPr id="18" name="rule-112">
            <a:extLst xmlns:a="http://schemas.openxmlformats.org/drawingml/2006/main">
              <a:ext uri="{FF2B5EF4-FFF2-40B4-BE49-F238E27FC236}">
                <a16:creationId xmlns:a16="http://schemas.microsoft.com/office/drawing/2014/main" id="{D356ACF0-8C70-4DAB-AAE7-CD2D21EA8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3590925"/>
            <a:ext cx="146685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9" name="shape-113">
            <a:extLst xmlns:a="http://schemas.openxmlformats.org/drawingml/2006/main">
              <a:ext uri="{FF2B5EF4-FFF2-40B4-BE49-F238E27FC236}">
                <a16:creationId xmlns:a16="http://schemas.microsoft.com/office/drawing/2014/main" id="{A5A5F945-53EC-4C58-B833-A189ED648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38125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CAE70"/>
            </a:solidFill>
            <a:prstDash val="solid"/>
          </a:ln>
        </p:spPr>
      </p:sp>
      <p:sp>
        <p:nvSpPr>
          <p:cNvPr id="20" name="text-114">
            <a:extLst xmlns:a="http://schemas.openxmlformats.org/drawingml/2006/main">
              <a:ext uri="{FF2B5EF4-FFF2-40B4-BE49-F238E27FC236}">
                <a16:creationId xmlns:a16="http://schemas.microsoft.com/office/drawing/2014/main" id="{697BFEC6-B246-46FD-BDA6-725BC2222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3333750"/>
            <a:ext cx="219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2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Kazakhstan</a:t>
            </a:r>
          </a:p>
        </p:txBody>
      </p:sp>
      <p:sp>
        <p:nvSpPr>
          <p:cNvPr id="21" name="text-115">
            <a:extLst xmlns:a="http://schemas.openxmlformats.org/drawingml/2006/main">
              <a:ext uri="{FF2B5EF4-FFF2-40B4-BE49-F238E27FC236}">
                <a16:creationId xmlns:a16="http://schemas.microsoft.com/office/drawing/2014/main" id="{307E1F61-AD7C-4A5D-AE74-B80EA5C97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486025"/>
            <a:ext cx="2286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Almaty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Astana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Shymkent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Other cities and regions</a:t>
            </a:r>
          </a:p>
        </p:txBody>
      </p:sp>
      <p:sp>
        <p:nvSpPr>
          <p:cNvPr id="22" name="text-116">
            <a:extLst xmlns:a="http://schemas.openxmlformats.org/drawingml/2006/main">
              <a:ext uri="{FF2B5EF4-FFF2-40B4-BE49-F238E27FC236}">
                <a16:creationId xmlns:a16="http://schemas.microsoft.com/office/drawing/2014/main" id="{8C90C7B8-EBE0-4B64-BDF3-F1FF1F2D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5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We check route and transit availability for each request</a:t>
            </a:r>
          </a:p>
        </p:txBody>
      </p:sp>
    </p:spTree>
    <p:extLst>
      <p:ext uri="{BB962C8B-B14F-4D97-AF65-F5344CB8AC3E}">
        <p14:creationId xmlns:p14="http://schemas.microsoft.com/office/powerpoint/2010/main" val="1580185692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EE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68544D8-4843-4D91-AFD5-F145724589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Five stages of transport</a:t>
            </a:r>
          </a:p>
        </p:txBody>
      </p:sp>
      <p:sp>
        <p:nvSpPr>
          <p:cNvPr id="2" name="page-117">
            <a:extLst xmlns:a="http://schemas.openxmlformats.org/drawingml/2006/main">
              <a:ext uri="{FF2B5EF4-FFF2-40B4-BE49-F238E27FC236}">
                <a16:creationId xmlns:a16="http://schemas.microsoft.com/office/drawing/2014/main" id="{0421293C-B431-4613-B870-717EDEE68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rule-118">
            <a:extLst xmlns:a="http://schemas.openxmlformats.org/drawingml/2006/main">
              <a:ext uri="{FF2B5EF4-FFF2-40B4-BE49-F238E27FC236}">
                <a16:creationId xmlns:a16="http://schemas.microsoft.com/office/drawing/2014/main" id="{BD384E36-BB07-41F2-8059-EC0760F37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714625"/>
            <a:ext cx="9906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A68A54"/>
            </a:solidFill>
            <a:prstDash val="solid"/>
          </a:ln>
        </p:spPr>
      </p:sp>
      <p:sp>
        <p:nvSpPr>
          <p:cNvPr id="4" name="shape-119">
            <a:extLst xmlns:a="http://schemas.openxmlformats.org/drawingml/2006/main">
              <a:ext uri="{FF2B5EF4-FFF2-40B4-BE49-F238E27FC236}">
                <a16:creationId xmlns:a16="http://schemas.microsoft.com/office/drawing/2014/main" id="{4D25C87C-7082-4E50-9F9A-06A28309F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5" name="text-120">
            <a:extLst xmlns:a="http://schemas.openxmlformats.org/drawingml/2006/main">
              <a:ext uri="{FF2B5EF4-FFF2-40B4-BE49-F238E27FC236}">
                <a16:creationId xmlns:a16="http://schemas.microsoft.com/office/drawing/2014/main" id="{FAF86CCE-F9A2-4720-B231-379DE5F5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text-121">
            <a:extLst xmlns:a="http://schemas.openxmlformats.org/drawingml/2006/main">
              <a:ext uri="{FF2B5EF4-FFF2-40B4-BE49-F238E27FC236}">
                <a16:creationId xmlns:a16="http://schemas.microsoft.com/office/drawing/2014/main" id="{811421A4-CAAD-4F85-803A-F6287B9B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Request</a:t>
            </a:r>
          </a:p>
        </p:txBody>
      </p:sp>
      <p:sp>
        <p:nvSpPr>
          <p:cNvPr id="7" name="text-122">
            <a:extLst xmlns:a="http://schemas.openxmlformats.org/drawingml/2006/main">
              <a:ext uri="{FF2B5EF4-FFF2-40B4-BE49-F238E27FC236}">
                <a16:creationId xmlns:a16="http://schemas.microsoft.com/office/drawing/2014/main" id="{61F69B81-9E8A-43FA-A732-4E5C91407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Route and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cargo details</a:t>
            </a:r>
          </a:p>
        </p:txBody>
      </p:sp>
      <p:sp>
        <p:nvSpPr>
          <p:cNvPr id="8" name="shape-123">
            <a:extLst xmlns:a="http://schemas.openxmlformats.org/drawingml/2006/main">
              <a:ext uri="{FF2B5EF4-FFF2-40B4-BE49-F238E27FC236}">
                <a16:creationId xmlns:a16="http://schemas.microsoft.com/office/drawing/2014/main" id="{96D7ED72-9A8C-4608-9C3F-B2583D7DE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9" name="text-124">
            <a:extLst xmlns:a="http://schemas.openxmlformats.org/drawingml/2006/main">
              <a:ext uri="{FF2B5EF4-FFF2-40B4-BE49-F238E27FC236}">
                <a16:creationId xmlns:a16="http://schemas.microsoft.com/office/drawing/2014/main" id="{C49E75BC-6E86-4375-AF7B-5A9CDAA99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0" name="text-125">
            <a:extLst xmlns:a="http://schemas.openxmlformats.org/drawingml/2006/main">
              <a:ext uri="{FF2B5EF4-FFF2-40B4-BE49-F238E27FC236}">
                <a16:creationId xmlns:a16="http://schemas.microsoft.com/office/drawing/2014/main" id="{5F187BE4-4D2A-4328-A1AB-CF6FC1732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Planning</a:t>
            </a:r>
          </a:p>
        </p:txBody>
      </p:sp>
      <p:sp>
        <p:nvSpPr>
          <p:cNvPr id="11" name="text-126">
            <a:extLst xmlns:a="http://schemas.openxmlformats.org/drawingml/2006/main">
              <a:ext uri="{FF2B5EF4-FFF2-40B4-BE49-F238E27FC236}">
                <a16:creationId xmlns:a16="http://schemas.microsoft.com/office/drawing/2014/main" id="{5F5016EB-6471-462A-ACC6-0C8B49756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Transport and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restrictions</a:t>
            </a:r>
          </a:p>
        </p:txBody>
      </p:sp>
      <p:sp>
        <p:nvSpPr>
          <p:cNvPr id="12" name="shape-127">
            <a:extLst xmlns:a="http://schemas.openxmlformats.org/drawingml/2006/main">
              <a:ext uri="{FF2B5EF4-FFF2-40B4-BE49-F238E27FC236}">
                <a16:creationId xmlns:a16="http://schemas.microsoft.com/office/drawing/2014/main" id="{447BFA48-7AB5-42F3-B488-DAFAF726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13" name="text-128">
            <a:extLst xmlns:a="http://schemas.openxmlformats.org/drawingml/2006/main">
              <a:ext uri="{FF2B5EF4-FFF2-40B4-BE49-F238E27FC236}">
                <a16:creationId xmlns:a16="http://schemas.microsoft.com/office/drawing/2014/main" id="{BCE8EA2C-A694-44F1-AAC8-EE5F3482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text-129">
            <a:extLst xmlns:a="http://schemas.openxmlformats.org/drawingml/2006/main">
              <a:ext uri="{FF2B5EF4-FFF2-40B4-BE49-F238E27FC236}">
                <a16:creationId xmlns:a16="http://schemas.microsoft.com/office/drawing/2014/main" id="{5442282D-1112-4DCF-90CB-9EAF54C9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Terms</a:t>
            </a:r>
          </a:p>
        </p:txBody>
      </p:sp>
      <p:sp>
        <p:nvSpPr>
          <p:cNvPr id="15" name="text-130">
            <a:extLst xmlns:a="http://schemas.openxmlformats.org/drawingml/2006/main">
              <a:ext uri="{FF2B5EF4-FFF2-40B4-BE49-F238E27FC236}">
                <a16:creationId xmlns:a16="http://schemas.microsoft.com/office/drawing/2014/main" id="{DE2DB2CD-8C24-4D7B-885A-1653D9495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Price and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service scope</a:t>
            </a:r>
          </a:p>
        </p:txBody>
      </p:sp>
      <p:sp>
        <p:nvSpPr>
          <p:cNvPr id="16" name="shape-131">
            <a:extLst xmlns:a="http://schemas.openxmlformats.org/drawingml/2006/main">
              <a:ext uri="{FF2B5EF4-FFF2-40B4-BE49-F238E27FC236}">
                <a16:creationId xmlns:a16="http://schemas.microsoft.com/office/drawing/2014/main" id="{DBEAF54B-7EB2-4411-A967-3290C727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17" name="text-132">
            <a:extLst xmlns:a="http://schemas.openxmlformats.org/drawingml/2006/main">
              <a:ext uri="{FF2B5EF4-FFF2-40B4-BE49-F238E27FC236}">
                <a16:creationId xmlns:a16="http://schemas.microsoft.com/office/drawing/2014/main" id="{B9343E38-A277-4C9C-850F-028680E5B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8" name="text-133">
            <a:extLst xmlns:a="http://schemas.openxmlformats.org/drawingml/2006/main">
              <a:ext uri="{FF2B5EF4-FFF2-40B4-BE49-F238E27FC236}">
                <a16:creationId xmlns:a16="http://schemas.microsoft.com/office/drawing/2014/main" id="{522311A9-6FCE-4526-A03A-15E4DFE80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Transport</a:t>
            </a:r>
          </a:p>
        </p:txBody>
      </p:sp>
      <p:sp>
        <p:nvSpPr>
          <p:cNvPr id="19" name="text-134">
            <a:extLst xmlns:a="http://schemas.openxmlformats.org/drawingml/2006/main">
              <a:ext uri="{FF2B5EF4-FFF2-40B4-BE49-F238E27FC236}">
                <a16:creationId xmlns:a16="http://schemas.microsoft.com/office/drawing/2014/main" id="{BA347F1A-6FCC-4941-8938-D9276D05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Coordination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along the route</a:t>
            </a:r>
          </a:p>
        </p:txBody>
      </p:sp>
      <p:sp>
        <p:nvSpPr>
          <p:cNvPr id="20" name="shape-135">
            <a:extLst xmlns:a="http://schemas.openxmlformats.org/drawingml/2006/main">
              <a:ext uri="{FF2B5EF4-FFF2-40B4-BE49-F238E27FC236}">
                <a16:creationId xmlns:a16="http://schemas.microsoft.com/office/drawing/2014/main" id="{149B53E4-4BB4-4390-956F-3F3D49D17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21" name="text-136">
            <a:extLst xmlns:a="http://schemas.openxmlformats.org/drawingml/2006/main">
              <a:ext uri="{FF2B5EF4-FFF2-40B4-BE49-F238E27FC236}">
                <a16:creationId xmlns:a16="http://schemas.microsoft.com/office/drawing/2014/main" id="{5893B712-C7AB-4672-8CAC-F680B74E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6925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2" name="text-137">
            <a:extLst xmlns:a="http://schemas.openxmlformats.org/drawingml/2006/main">
              <a:ext uri="{FF2B5EF4-FFF2-40B4-BE49-F238E27FC236}">
                <a16:creationId xmlns:a16="http://schemas.microsoft.com/office/drawing/2014/main" id="{7DAB2E8E-0D0C-420B-93B8-23115FA9E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Delivery</a:t>
            </a:r>
          </a:p>
        </p:txBody>
      </p:sp>
      <p:sp>
        <p:nvSpPr>
          <p:cNvPr id="23" name="text-138">
            <a:extLst xmlns:a="http://schemas.openxmlformats.org/drawingml/2006/main">
              <a:ext uri="{FF2B5EF4-FFF2-40B4-BE49-F238E27FC236}">
                <a16:creationId xmlns:a16="http://schemas.microsoft.com/office/drawing/2014/main" id="{13B41D0C-D0CE-4505-BD0C-CA8DD172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Cargo handover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and documents</a:t>
            </a:r>
          </a:p>
        </p:txBody>
      </p:sp>
      <p:sp>
        <p:nvSpPr>
          <p:cNvPr id="24" name="text-139">
            <a:extLst xmlns:a="http://schemas.openxmlformats.org/drawingml/2006/main">
              <a:ext uri="{FF2B5EF4-FFF2-40B4-BE49-F238E27FC236}">
                <a16:creationId xmlns:a16="http://schemas.microsoft.com/office/drawing/2014/main" id="{E5F71399-DEBE-4DBB-8CC0-67AD55488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02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80663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80663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806634"/>
                </a:solidFill>
                <a:latin typeface="DejaVu Sans"/>
                <a:ea typeface="DejaVu Sans"/>
                <a:cs typeface="DejaVu Sans"/>
              </a:rPr>
              <a:t>We agree communication and terms before dispatch</a:t>
            </a:r>
          </a:p>
        </p:txBody>
      </p:sp>
    </p:spTree>
    <p:extLst>
      <p:ext uri="{BB962C8B-B14F-4D97-AF65-F5344CB8AC3E}">
        <p14:creationId xmlns:p14="http://schemas.microsoft.com/office/powerpoint/2010/main" val="181751223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What determines the price</a:t>
            </a:r>
          </a:p>
        </p:txBody>
      </p:sp>
      <p:sp>
        <p:nvSpPr>
          <p:cNvPr id="2" name="page-140">
            <a:extLst xmlns:a="http://schemas.openxmlformats.org/drawingml/2006/main">
              <a:ext uri="{FF2B5EF4-FFF2-40B4-BE49-F238E27FC236}">
                <a16:creationId xmlns:a16="http://schemas.microsoft.com/office/drawing/2014/main" id="{38FF25B0-F065-4472-BC0E-E3845B32F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text-141">
            <a:extLst xmlns:a="http://schemas.openxmlformats.org/drawingml/2006/main">
              <a:ext uri="{FF2B5EF4-FFF2-40B4-BE49-F238E27FC236}">
                <a16:creationId xmlns:a16="http://schemas.microsoft.com/office/drawing/2014/main" id="{A260CFCA-E16F-490B-A988-AD86975F7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286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40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A quote for</a:t>
            </a:r>
          </a:p>
          <a:p xmlns:a="http://schemas.openxmlformats.org/drawingml/2006/main">
            <a:pPr algn="l">
              <a:buNone/>
              <a:defRPr sz="40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your shipment</a:t>
            </a:r>
          </a:p>
        </p:txBody>
      </p:sp>
      <p:sp>
        <p:nvSpPr>
          <p:cNvPr id="4" name="text-142">
            <a:extLst xmlns:a="http://schemas.openxmlformats.org/drawingml/2006/main">
              <a:ext uri="{FF2B5EF4-FFF2-40B4-BE49-F238E27FC236}">
                <a16:creationId xmlns:a16="http://schemas.microsoft.com/office/drawing/2014/main" id="{D3799943-DB49-4EFF-8BD7-30DFF1535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4381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We compare available options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for each specific request</a:t>
            </a:r>
          </a:p>
        </p:txBody>
      </p:sp>
      <p:sp>
        <p:nvSpPr>
          <p:cNvPr id="5" name="text-143">
            <a:extLst xmlns:a="http://schemas.openxmlformats.org/drawingml/2006/main">
              <a:ext uri="{FF2B5EF4-FFF2-40B4-BE49-F238E27FC236}">
                <a16:creationId xmlns:a16="http://schemas.microsoft.com/office/drawing/2014/main" id="{2E74777B-52B2-4E8E-AB61-DF100F4CF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03835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Route</a:t>
            </a:r>
          </a:p>
        </p:txBody>
      </p:sp>
      <p:sp>
        <p:nvSpPr>
          <p:cNvPr id="6" name="text-144">
            <a:extLst xmlns:a="http://schemas.openxmlformats.org/drawingml/2006/main">
              <a:ext uri="{FF2B5EF4-FFF2-40B4-BE49-F238E27FC236}">
                <a16:creationId xmlns:a16="http://schemas.microsoft.com/office/drawing/2014/main" id="{458AC4F3-8C52-4D25-AAE6-8B51FD1D1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466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Origin, destination and transit points</a:t>
            </a:r>
          </a:p>
        </p:txBody>
      </p:sp>
      <p:sp>
        <p:nvSpPr>
          <p:cNvPr id="7" name="text-145">
            <a:extLst xmlns:a="http://schemas.openxmlformats.org/drawingml/2006/main">
              <a:ext uri="{FF2B5EF4-FFF2-40B4-BE49-F238E27FC236}">
                <a16:creationId xmlns:a16="http://schemas.microsoft.com/office/drawing/2014/main" id="{7C018CAC-3B56-4C9A-B48C-41168ED81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0990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Shipment</a:t>
            </a:r>
          </a:p>
        </p:txBody>
      </p:sp>
      <p:sp>
        <p:nvSpPr>
          <p:cNvPr id="8" name="text-146">
            <a:extLst xmlns:a="http://schemas.openxmlformats.org/drawingml/2006/main">
              <a:ext uri="{FF2B5EF4-FFF2-40B4-BE49-F238E27FC236}">
                <a16:creationId xmlns:a16="http://schemas.microsoft.com/office/drawing/2014/main" id="{496A3902-49BB-4EA6-BFD9-374EA2DEA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4385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Weight, volume, dimensions and item count</a:t>
            </a:r>
          </a:p>
        </p:txBody>
      </p:sp>
      <p:sp>
        <p:nvSpPr>
          <p:cNvPr id="9" name="text-147">
            <a:extLst xmlns:a="http://schemas.openxmlformats.org/drawingml/2006/main">
              <a:ext uri="{FF2B5EF4-FFF2-40B4-BE49-F238E27FC236}">
                <a16:creationId xmlns:a16="http://schemas.microsoft.com/office/drawing/2014/main" id="{4867B71B-7F21-42ED-AB1F-E2F2257E0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98145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Transport</a:t>
            </a:r>
          </a:p>
        </p:txBody>
      </p:sp>
      <p:sp>
        <p:nvSpPr>
          <p:cNvPr id="10" name="text-148">
            <a:extLst xmlns:a="http://schemas.openxmlformats.org/drawingml/2006/main">
              <a:ext uri="{FF2B5EF4-FFF2-40B4-BE49-F238E27FC236}">
                <a16:creationId xmlns:a16="http://schemas.microsoft.com/office/drawing/2014/main" id="{8D5F9F02-DA8C-4CE2-9BEE-4281FFDAB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4100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Delivery method and readiness for dispatch</a:t>
            </a:r>
          </a:p>
        </p:txBody>
      </p:sp>
      <p:sp>
        <p:nvSpPr>
          <p:cNvPr id="11" name="text-149">
            <a:extLst xmlns:a="http://schemas.openxmlformats.org/drawingml/2006/main">
              <a:ext uri="{FF2B5EF4-FFF2-40B4-BE49-F238E27FC236}">
                <a16:creationId xmlns:a16="http://schemas.microsoft.com/office/drawing/2014/main" id="{56365D5D-77C7-49CE-AFDE-2571F6BAA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95300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Conditions</a:t>
            </a:r>
          </a:p>
        </p:txBody>
      </p:sp>
      <p:sp>
        <p:nvSpPr>
          <p:cNvPr id="12" name="text-150">
            <a:extLst xmlns:a="http://schemas.openxmlformats.org/drawingml/2006/main">
              <a:ext uri="{FF2B5EF4-FFF2-40B4-BE49-F238E27FC236}">
                <a16:creationId xmlns:a16="http://schemas.microsoft.com/office/drawing/2014/main" id="{79967128-000E-49E5-84F6-161A4DB3C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3816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Special requirements and additional operations</a:t>
            </a:r>
          </a:p>
        </p:txBody>
      </p:sp>
    </p:spTree>
    <p:extLst>
      <p:ext uri="{BB962C8B-B14F-4D97-AF65-F5344CB8AC3E}">
        <p14:creationId xmlns:p14="http://schemas.microsoft.com/office/powerpoint/2010/main" val="2101812637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3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What we agree before dispatch</a:t>
            </a:r>
          </a:p>
        </p:txBody>
      </p:sp>
      <p:sp>
        <p:nvSpPr>
          <p:cNvPr id="2" name="page-151">
            <a:extLst xmlns:a="http://schemas.openxmlformats.org/drawingml/2006/main">
              <a:ext uri="{FF2B5EF4-FFF2-40B4-BE49-F238E27FC236}">
                <a16:creationId xmlns:a16="http://schemas.microsoft.com/office/drawing/2014/main" id="{FCDEF4BA-5CBC-4781-B557-F50C3C475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text-152">
            <a:extLst xmlns:a="http://schemas.openxmlformats.org/drawingml/2006/main">
              <a:ext uri="{FF2B5EF4-FFF2-40B4-BE49-F238E27FC236}">
                <a16:creationId xmlns:a16="http://schemas.microsoft.com/office/drawing/2014/main" id="{5DC5A9F4-7563-4406-8039-C2E846B1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Client</a:t>
            </a:r>
          </a:p>
        </p:txBody>
      </p:sp>
      <p:sp>
        <p:nvSpPr>
          <p:cNvPr id="4" name="text-153">
            <a:extLst xmlns:a="http://schemas.openxmlformats.org/drawingml/2006/main">
              <a:ext uri="{FF2B5EF4-FFF2-40B4-BE49-F238E27FC236}">
                <a16:creationId xmlns:a16="http://schemas.microsoft.com/office/drawing/2014/main" id="{D759518E-95B0-4783-A389-13F6AC08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00025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SRA</a:t>
            </a:r>
          </a:p>
        </p:txBody>
      </p:sp>
      <p:sp>
        <p:nvSpPr>
          <p:cNvPr id="5" name="text-154">
            <a:extLst xmlns:a="http://schemas.openxmlformats.org/drawingml/2006/main">
              <a:ext uri="{FF2B5EF4-FFF2-40B4-BE49-F238E27FC236}">
                <a16:creationId xmlns:a16="http://schemas.microsoft.com/office/drawing/2014/main" id="{FA4C953D-13AA-47D5-85D6-B6E9F6EB7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194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Cargo description and specifications</a:t>
            </a:r>
          </a:p>
        </p:txBody>
      </p:sp>
      <p:sp>
        <p:nvSpPr>
          <p:cNvPr id="6" name="text-155">
            <a:extLst xmlns:a="http://schemas.openxmlformats.org/drawingml/2006/main">
              <a:ext uri="{FF2B5EF4-FFF2-40B4-BE49-F238E27FC236}">
                <a16:creationId xmlns:a16="http://schemas.microsoft.com/office/drawing/2014/main" id="{5C32DA62-A435-485E-A1CC-F86A6663B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8194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Transport plan</a:t>
            </a:r>
          </a:p>
        </p:txBody>
      </p:sp>
      <p:sp>
        <p:nvSpPr>
          <p:cNvPr id="7" name="rule-156">
            <a:extLst xmlns:a="http://schemas.openxmlformats.org/drawingml/2006/main">
              <a:ext uri="{FF2B5EF4-FFF2-40B4-BE49-F238E27FC236}">
                <a16:creationId xmlns:a16="http://schemas.microsoft.com/office/drawing/2014/main" id="{2B50E5B5-54C3-473C-8CDC-2090588F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107918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8" name="text-157">
            <a:extLst xmlns:a="http://schemas.openxmlformats.org/drawingml/2006/main">
              <a:ext uri="{FF2B5EF4-FFF2-40B4-BE49-F238E27FC236}">
                <a16:creationId xmlns:a16="http://schemas.microsoft.com/office/drawing/2014/main" id="{75198812-7E90-4E8E-92F2-88477AF83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Addresses and shipment readiness</a:t>
            </a:r>
          </a:p>
        </p:txBody>
      </p:sp>
      <p:sp>
        <p:nvSpPr>
          <p:cNvPr id="9" name="text-158">
            <a:extLst xmlns:a="http://schemas.openxmlformats.org/drawingml/2006/main">
              <a:ext uri="{FF2B5EF4-FFF2-40B4-BE49-F238E27FC236}">
                <a16:creationId xmlns:a16="http://schemas.microsoft.com/office/drawing/2014/main" id="{FBD48FE1-BFC4-4B3A-B54A-B280C4F69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5433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Operations along the route</a:t>
            </a:r>
          </a:p>
        </p:txBody>
      </p:sp>
      <p:sp>
        <p:nvSpPr>
          <p:cNvPr id="10" name="rule-159">
            <a:extLst xmlns:a="http://schemas.openxmlformats.org/drawingml/2006/main">
              <a:ext uri="{FF2B5EF4-FFF2-40B4-BE49-F238E27FC236}">
                <a16:creationId xmlns:a16="http://schemas.microsoft.com/office/drawing/2014/main" id="{87855A3F-2E21-4106-86CD-487150C2D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33850"/>
            <a:ext cx="107918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1" name="text-160">
            <a:extLst xmlns:a="http://schemas.openxmlformats.org/drawingml/2006/main">
              <a:ext uri="{FF2B5EF4-FFF2-40B4-BE49-F238E27FC236}">
                <a16:creationId xmlns:a16="http://schemas.microsoft.com/office/drawing/2014/main" id="{E4B429BA-F20B-4EA2-8508-C5A67AFD8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Delivery requirements</a:t>
            </a:r>
          </a:p>
        </p:txBody>
      </p:sp>
      <p:sp>
        <p:nvSpPr>
          <p:cNvPr id="12" name="text-161">
            <a:extLst xmlns:a="http://schemas.openxmlformats.org/drawingml/2006/main">
              <a:ext uri="{FF2B5EF4-FFF2-40B4-BE49-F238E27FC236}">
                <a16:creationId xmlns:a16="http://schemas.microsoft.com/office/drawing/2014/main" id="{CF76B25B-6EC8-4E63-BFF2-AA067A7A5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2672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Price and terms</a:t>
            </a:r>
          </a:p>
        </p:txBody>
      </p:sp>
      <p:sp>
        <p:nvSpPr>
          <p:cNvPr id="13" name="rule-162">
            <a:extLst xmlns:a="http://schemas.openxmlformats.org/drawingml/2006/main">
              <a:ext uri="{FF2B5EF4-FFF2-40B4-BE49-F238E27FC236}">
                <a16:creationId xmlns:a16="http://schemas.microsoft.com/office/drawing/2014/main" id="{92FB5377-D1A8-43AE-80C0-C8BE5FFF5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07918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4" name="text-163">
            <a:extLst xmlns:a="http://schemas.openxmlformats.org/drawingml/2006/main">
              <a:ext uri="{FF2B5EF4-FFF2-40B4-BE49-F238E27FC236}">
                <a16:creationId xmlns:a16="http://schemas.microsoft.com/office/drawing/2014/main" id="{1A63D592-C7D4-4D0F-B66A-581F5CB80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Shipping documents</a:t>
            </a:r>
          </a:p>
        </p:txBody>
      </p:sp>
      <p:sp>
        <p:nvSpPr>
          <p:cNvPr id="15" name="text-164">
            <a:extLst xmlns:a="http://schemas.openxmlformats.org/drawingml/2006/main">
              <a:ext uri="{FF2B5EF4-FFF2-40B4-BE49-F238E27FC236}">
                <a16:creationId xmlns:a16="http://schemas.microsoft.com/office/drawing/2014/main" id="{F58FFDA4-31E4-4F77-9680-488287A5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9911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Communication process</a:t>
            </a:r>
          </a:p>
        </p:txBody>
      </p:sp>
      <p:sp>
        <p:nvSpPr>
          <p:cNvPr id="16" name="rule-165">
            <a:extLst xmlns:a="http://schemas.openxmlformats.org/drawingml/2006/main">
              <a:ext uri="{FF2B5EF4-FFF2-40B4-BE49-F238E27FC236}">
                <a16:creationId xmlns:a16="http://schemas.microsoft.com/office/drawing/2014/main" id="{118F58AF-02DF-40AE-A6CC-19BE3F97D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2047875"/>
            <a:ext cx="9525" cy="357187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34463171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Food transport example</a:t>
            </a:r>
          </a:p>
        </p:txBody>
      </p:sp>
      <p:sp>
        <p:nvSpPr>
          <p:cNvPr id="2" name="page-34">
            <a:extLst xmlns:a="http://schemas.openxmlformats.org/drawingml/2006/main">
              <a:ext uri="{FF2B5EF4-FFF2-40B4-BE49-F238E27FC236}">
                <a16:creationId xmlns:a16="http://schemas.microsoft.com/office/drawing/2014/main" id="{4603F3FF-5A17-4DD7-A9A0-B1F307F2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" name="site-text-35">
            <a:extLst xmlns:a="http://schemas.openxmlformats.org/drawingml/2006/main">
              <a:ext uri="{FF2B5EF4-FFF2-40B4-BE49-F238E27FC236}">
                <a16:creationId xmlns:a16="http://schemas.microsoft.com/office/drawing/2014/main" id="{C23A48BB-AC0E-43ED-ADBA-5FA5EA6F1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2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EXAMPLE FROM SRA MATERIALS</a:t>
            </a:r>
          </a:p>
        </p:txBody>
      </p:sp>
      <p:sp>
        <p:nvSpPr>
          <p:cNvPr id="4" name="site-text-36">
            <a:extLst xmlns:a="http://schemas.openxmlformats.org/drawingml/2006/main">
              <a:ext uri="{FF2B5EF4-FFF2-40B4-BE49-F238E27FC236}">
                <a16:creationId xmlns:a16="http://schemas.microsoft.com/office/drawing/2014/main" id="{D09DD334-4CD7-44CC-8C3D-201C01F2E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Kazan</a:t>
            </a:r>
          </a:p>
        </p:txBody>
      </p:sp>
      <p:sp>
        <p:nvSpPr>
          <p:cNvPr id="5" name="site-text-37">
            <a:extLst xmlns:a="http://schemas.openxmlformats.org/drawingml/2006/main">
              <a:ext uri="{FF2B5EF4-FFF2-40B4-BE49-F238E27FC236}">
                <a16:creationId xmlns:a16="http://schemas.microsoft.com/office/drawing/2014/main" id="{73FEECB1-AA81-4F0D-9B1F-E3A720AE9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14312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Aktobe</a:t>
            </a:r>
          </a:p>
        </p:txBody>
      </p:sp>
      <p:sp>
        <p:nvSpPr>
          <p:cNvPr id="6" name="site-route-38">
            <a:extLst xmlns:a="http://schemas.openxmlformats.org/drawingml/2006/main">
              <a:ext uri="{FF2B5EF4-FFF2-40B4-BE49-F238E27FC236}">
                <a16:creationId xmlns:a16="http://schemas.microsoft.com/office/drawing/2014/main" id="{4157DBAF-270B-4CFE-B8C5-F305147D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352675"/>
            <a:ext cx="16192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CAE70"/>
            </a:solidFill>
            <a:prstDash val="solid"/>
          </a:ln>
        </p:spPr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ECD03B-B643-4E55-8130-56BA2CD2C1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f6ccb604de49f4"/>
          <a:srcRect xmlns:a="http://schemas.openxmlformats.org/drawingml/2006/main" l="0" t="17845" r="0" b="1784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914650"/>
            <a:ext cx="6000750" cy="2571750"/>
          </a:xfrm>
          <a:prstGeom xmlns:a="http://schemas.openxmlformats.org/drawingml/2006/main" prst="rect">
            <a:avLst/>
          </a:prstGeom>
        </p:spPr>
      </p:pic>
      <p:sp>
        <p:nvSpPr>
          <p:cNvPr id="8" name="site-text-39">
            <a:extLst xmlns:a="http://schemas.openxmlformats.org/drawingml/2006/main">
              <a:ext uri="{FF2B5EF4-FFF2-40B4-BE49-F238E27FC236}">
                <a16:creationId xmlns:a16="http://schemas.microsoft.com/office/drawing/2014/main" id="{7AF6413D-E953-4441-8D8F-556B99209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91175"/>
            <a:ext cx="628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1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Illustrative image</a:t>
            </a:r>
          </a:p>
        </p:txBody>
      </p:sp>
      <p:sp>
        <p:nvSpPr>
          <p:cNvPr id="9" name="site-text-40">
            <a:extLst xmlns:a="http://schemas.openxmlformats.org/drawingml/2006/main">
              <a:ext uri="{FF2B5EF4-FFF2-40B4-BE49-F238E27FC236}">
                <a16:creationId xmlns:a16="http://schemas.microsoft.com/office/drawing/2014/main" id="{4C4F393F-3AB0-45DD-A9A5-26BDCEBC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2114550"/>
            <a:ext cx="3524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52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52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525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20 t</a:t>
            </a:r>
          </a:p>
        </p:txBody>
      </p:sp>
      <p:sp>
        <p:nvSpPr>
          <p:cNvPr id="10" name="site-text-41">
            <a:extLst xmlns:a="http://schemas.openxmlformats.org/drawingml/2006/main">
              <a:ext uri="{FF2B5EF4-FFF2-40B4-BE49-F238E27FC236}">
                <a16:creationId xmlns:a16="http://schemas.microsoft.com/office/drawing/2014/main" id="{703BE68E-D17A-4910-A45F-5441F6462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20040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0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0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Shipment weight</a:t>
            </a:r>
          </a:p>
        </p:txBody>
      </p:sp>
      <p:sp>
        <p:nvSpPr>
          <p:cNvPr id="11" name="site-text-42">
            <a:extLst xmlns:a="http://schemas.openxmlformats.org/drawingml/2006/main">
              <a:ext uri="{FF2B5EF4-FFF2-40B4-BE49-F238E27FC236}">
                <a16:creationId xmlns:a16="http://schemas.microsoft.com/office/drawing/2014/main" id="{99649E3E-2312-481B-93AF-D89DE2BC4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4048125"/>
            <a:ext cx="3619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22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22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1 200 000 ₸</a:t>
            </a:r>
          </a:p>
        </p:txBody>
      </p:sp>
      <p:sp>
        <p:nvSpPr>
          <p:cNvPr id="12" name="site-text-43">
            <a:extLst xmlns:a="http://schemas.openxmlformats.org/drawingml/2006/main">
              <a:ext uri="{FF2B5EF4-FFF2-40B4-BE49-F238E27FC236}">
                <a16:creationId xmlns:a16="http://schemas.microsoft.com/office/drawing/2014/main" id="{E8360DE9-6AB8-4DDD-91B8-314878C8E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848225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Price in this example</a:t>
            </a:r>
          </a:p>
        </p:txBody>
      </p:sp>
      <p:sp>
        <p:nvSpPr>
          <p:cNvPr id="13" name="site-text-44">
            <a:extLst xmlns:a="http://schemas.openxmlformats.org/drawingml/2006/main">
              <a:ext uri="{FF2B5EF4-FFF2-40B4-BE49-F238E27FC236}">
                <a16:creationId xmlns:a16="http://schemas.microsoft.com/office/drawing/2014/main" id="{D97E1448-3B5C-4E8C-A672-42937A7C9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24550"/>
            <a:ext cx="1085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2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This example is not a current rate. Terms require confirmation.</a:t>
            </a:r>
          </a:p>
        </p:txBody>
      </p:sp>
    </p:spTree>
    <p:extLst>
      <p:ext uri="{BB962C8B-B14F-4D97-AF65-F5344CB8AC3E}">
        <p14:creationId xmlns:p14="http://schemas.microsoft.com/office/powerpoint/2010/main" val="156595446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4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1EE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68544D8-4843-4D91-AFD5-F145724589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Shipment quote brief</a:t>
            </a:r>
          </a:p>
        </p:txBody>
      </p:sp>
      <p:sp>
        <p:nvSpPr>
          <p:cNvPr id="2" name="page-180">
            <a:extLst xmlns:a="http://schemas.openxmlformats.org/drawingml/2006/main">
              <a:ext uri="{FF2B5EF4-FFF2-40B4-BE49-F238E27FC236}">
                <a16:creationId xmlns:a16="http://schemas.microsoft.com/office/drawing/2014/main" id="{1DB3CF66-F2FB-4F92-8785-AC33B46E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" name="text-181">
            <a:extLst xmlns:a="http://schemas.openxmlformats.org/drawingml/2006/main">
              <a:ext uri="{FF2B5EF4-FFF2-40B4-BE49-F238E27FC236}">
                <a16:creationId xmlns:a16="http://schemas.microsoft.com/office/drawing/2014/main" id="{7358F5E9-4C06-4B1F-841E-3E6C2C1E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9547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text-182">
            <a:extLst xmlns:a="http://schemas.openxmlformats.org/drawingml/2006/main">
              <a:ext uri="{FF2B5EF4-FFF2-40B4-BE49-F238E27FC236}">
                <a16:creationId xmlns:a16="http://schemas.microsoft.com/office/drawing/2014/main" id="{10134DC7-87B5-473B-9170-F4FB02BB7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89547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Route</a:t>
            </a:r>
          </a:p>
        </p:txBody>
      </p:sp>
      <p:sp>
        <p:nvSpPr>
          <p:cNvPr id="5" name="text-183">
            <a:extLst xmlns:a="http://schemas.openxmlformats.org/drawingml/2006/main">
              <a:ext uri="{FF2B5EF4-FFF2-40B4-BE49-F238E27FC236}">
                <a16:creationId xmlns:a16="http://schemas.microsoft.com/office/drawing/2014/main" id="{2EB4FF6C-5E08-4D69-939D-D72A11B3F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191452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Country, city and loading and unloading addresses</a:t>
            </a:r>
          </a:p>
        </p:txBody>
      </p:sp>
      <p:sp>
        <p:nvSpPr>
          <p:cNvPr id="6" name="rule-184">
            <a:extLst xmlns:a="http://schemas.openxmlformats.org/drawingml/2006/main">
              <a:ext uri="{FF2B5EF4-FFF2-40B4-BE49-F238E27FC236}">
                <a16:creationId xmlns:a16="http://schemas.microsoft.com/office/drawing/2014/main" id="{F845AEAD-62A2-4C79-AEC5-2BEA3E2D2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40030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7" name="text-185">
            <a:extLst xmlns:a="http://schemas.openxmlformats.org/drawingml/2006/main">
              <a:ext uri="{FF2B5EF4-FFF2-40B4-BE49-F238E27FC236}">
                <a16:creationId xmlns:a16="http://schemas.microsoft.com/office/drawing/2014/main" id="{7FC236E5-32A1-4722-94B5-A6F1BAD88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2412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text-186">
            <a:extLst xmlns:a="http://schemas.openxmlformats.org/drawingml/2006/main">
              <a:ext uri="{FF2B5EF4-FFF2-40B4-BE49-F238E27FC236}">
                <a16:creationId xmlns:a16="http://schemas.microsoft.com/office/drawing/2014/main" id="{57F89AC7-3666-4A3D-AD72-F7A05197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52412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Cargo</a:t>
            </a:r>
          </a:p>
        </p:txBody>
      </p:sp>
      <p:sp>
        <p:nvSpPr>
          <p:cNvPr id="9" name="text-187">
            <a:extLst xmlns:a="http://schemas.openxmlformats.org/drawingml/2006/main">
              <a:ext uri="{FF2B5EF4-FFF2-40B4-BE49-F238E27FC236}">
                <a16:creationId xmlns:a16="http://schemas.microsoft.com/office/drawing/2014/main" id="{6D25EB85-0C76-49E8-BA4B-D3177AE87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54317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Product name, purpose and packaging</a:t>
            </a:r>
          </a:p>
        </p:txBody>
      </p:sp>
      <p:sp>
        <p:nvSpPr>
          <p:cNvPr id="10" name="rule-188">
            <a:extLst xmlns:a="http://schemas.openxmlformats.org/drawingml/2006/main">
              <a:ext uri="{FF2B5EF4-FFF2-40B4-BE49-F238E27FC236}">
                <a16:creationId xmlns:a16="http://schemas.microsoft.com/office/drawing/2014/main" id="{41FAB372-8700-4D6E-873D-FF8896EB0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02895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11" name="text-189">
            <a:extLst xmlns:a="http://schemas.openxmlformats.org/drawingml/2006/main">
              <a:ext uri="{FF2B5EF4-FFF2-40B4-BE49-F238E27FC236}">
                <a16:creationId xmlns:a16="http://schemas.microsoft.com/office/drawing/2014/main" id="{D8763F3C-C93E-41B7-8F09-DDB7E9D73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5277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text-190">
            <a:extLst xmlns:a="http://schemas.openxmlformats.org/drawingml/2006/main">
              <a:ext uri="{FF2B5EF4-FFF2-40B4-BE49-F238E27FC236}">
                <a16:creationId xmlns:a16="http://schemas.microsoft.com/office/drawing/2014/main" id="{10EEB2CA-1CA6-4A73-AC86-0BEB781A6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5277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Specifications</a:t>
            </a:r>
          </a:p>
        </p:txBody>
      </p:sp>
      <p:sp>
        <p:nvSpPr>
          <p:cNvPr id="13" name="text-191">
            <a:extLst xmlns:a="http://schemas.openxmlformats.org/drawingml/2006/main">
              <a:ext uri="{FF2B5EF4-FFF2-40B4-BE49-F238E27FC236}">
                <a16:creationId xmlns:a16="http://schemas.microsoft.com/office/drawing/2014/main" id="{9DD5EDF0-F8E6-41B8-A061-1B3208685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17182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Weight, volume, dimensions and item count</a:t>
            </a:r>
          </a:p>
        </p:txBody>
      </p:sp>
      <p:sp>
        <p:nvSpPr>
          <p:cNvPr id="14" name="rule-192">
            <a:extLst xmlns:a="http://schemas.openxmlformats.org/drawingml/2006/main">
              <a:ext uri="{FF2B5EF4-FFF2-40B4-BE49-F238E27FC236}">
                <a16:creationId xmlns:a16="http://schemas.microsoft.com/office/drawing/2014/main" id="{3A038BCA-AA38-4B5B-9A82-12D112330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65760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15" name="text-193">
            <a:extLst xmlns:a="http://schemas.openxmlformats.org/drawingml/2006/main">
              <a:ext uri="{FF2B5EF4-FFF2-40B4-BE49-F238E27FC236}">
                <a16:creationId xmlns:a16="http://schemas.microsoft.com/office/drawing/2014/main" id="{8AC13042-0669-4010-85D2-E56715746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6" name="text-194">
            <a:extLst xmlns:a="http://schemas.openxmlformats.org/drawingml/2006/main">
              <a:ext uri="{FF2B5EF4-FFF2-40B4-BE49-F238E27FC236}">
                <a16:creationId xmlns:a16="http://schemas.microsoft.com/office/drawing/2014/main" id="{0C9795CC-8294-4F1B-B0BD-58A3014ED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8142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Timing</a:t>
            </a:r>
          </a:p>
        </p:txBody>
      </p:sp>
      <p:sp>
        <p:nvSpPr>
          <p:cNvPr id="17" name="text-195">
            <a:extLst xmlns:a="http://schemas.openxmlformats.org/drawingml/2006/main">
              <a:ext uri="{FF2B5EF4-FFF2-40B4-BE49-F238E27FC236}">
                <a16:creationId xmlns:a16="http://schemas.microsoft.com/office/drawing/2014/main" id="{D15ACCEF-0C8F-44EE-AA27-3918C356C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80047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Cargo readiness and preferred delivery date</a:t>
            </a:r>
          </a:p>
        </p:txBody>
      </p:sp>
      <p:sp>
        <p:nvSpPr>
          <p:cNvPr id="18" name="rule-196">
            <a:extLst xmlns:a="http://schemas.openxmlformats.org/drawingml/2006/main">
              <a:ext uri="{FF2B5EF4-FFF2-40B4-BE49-F238E27FC236}">
                <a16:creationId xmlns:a16="http://schemas.microsoft.com/office/drawing/2014/main" id="{56984E16-29DC-431D-A563-E8F7993B9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8625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19" name="text-197">
            <a:extLst xmlns:a="http://schemas.openxmlformats.org/drawingml/2006/main">
              <a:ext uri="{FF2B5EF4-FFF2-40B4-BE49-F238E27FC236}">
                <a16:creationId xmlns:a16="http://schemas.microsoft.com/office/drawing/2014/main" id="{CF921AF2-879E-41A4-93DB-A41F718D1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0" name="text-198">
            <a:extLst xmlns:a="http://schemas.openxmlformats.org/drawingml/2006/main">
              <a:ext uri="{FF2B5EF4-FFF2-40B4-BE49-F238E27FC236}">
                <a16:creationId xmlns:a16="http://schemas.microsoft.com/office/drawing/2014/main" id="{35B3BF7A-8924-46DD-A105-935195815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1007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Special needs</a:t>
            </a:r>
          </a:p>
        </p:txBody>
      </p:sp>
      <p:sp>
        <p:nvSpPr>
          <p:cNvPr id="21" name="text-199">
            <a:extLst xmlns:a="http://schemas.openxmlformats.org/drawingml/2006/main">
              <a:ext uri="{FF2B5EF4-FFF2-40B4-BE49-F238E27FC236}">
                <a16:creationId xmlns:a16="http://schemas.microsoft.com/office/drawing/2014/main" id="{03F4D983-AAA7-43A6-ACB0-004CDBC3C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42912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Temperature, hazards, loading and securing</a:t>
            </a:r>
          </a:p>
        </p:txBody>
      </p:sp>
      <p:sp>
        <p:nvSpPr>
          <p:cNvPr id="22" name="rule-200">
            <a:extLst xmlns:a="http://schemas.openxmlformats.org/drawingml/2006/main">
              <a:ext uri="{FF2B5EF4-FFF2-40B4-BE49-F238E27FC236}">
                <a16:creationId xmlns:a16="http://schemas.microsoft.com/office/drawing/2014/main" id="{D5F1115A-02F6-441E-B55A-E0F43092D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91490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23" name="text-201">
            <a:extLst xmlns:a="http://schemas.openxmlformats.org/drawingml/2006/main">
              <a:ext uri="{FF2B5EF4-FFF2-40B4-BE49-F238E27FC236}">
                <a16:creationId xmlns:a16="http://schemas.microsoft.com/office/drawing/2014/main" id="{14A0E8C7-65E2-4DC8-8CDF-CE0C88F3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3872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4" name="text-202">
            <a:extLst xmlns:a="http://schemas.openxmlformats.org/drawingml/2006/main">
              <a:ext uri="{FF2B5EF4-FFF2-40B4-BE49-F238E27FC236}">
                <a16:creationId xmlns:a16="http://schemas.microsoft.com/office/drawing/2014/main" id="{E5DA1F0A-4FD5-4CBA-A0F6-E9658D956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03872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Contact</a:t>
            </a:r>
          </a:p>
        </p:txBody>
      </p:sp>
      <p:sp>
        <p:nvSpPr>
          <p:cNvPr id="25" name="text-203">
            <a:extLst xmlns:a="http://schemas.openxmlformats.org/drawingml/2006/main">
              <a:ext uri="{FF2B5EF4-FFF2-40B4-BE49-F238E27FC236}">
                <a16:creationId xmlns:a16="http://schemas.microsoft.com/office/drawing/2014/main" id="{07EB9F03-58D2-4533-96A1-FF3619F1B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505777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Name, phone, company and email if available</a:t>
            </a:r>
          </a:p>
        </p:txBody>
      </p:sp>
    </p:spTree>
    <p:extLst>
      <p:ext uri="{BB962C8B-B14F-4D97-AF65-F5344CB8AC3E}">
        <p14:creationId xmlns:p14="http://schemas.microsoft.com/office/powerpoint/2010/main" val="532049251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2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Working with SRA</a:t>
            </a:r>
          </a:p>
        </p:txBody>
      </p:sp>
      <p:sp>
        <p:nvSpPr>
          <p:cNvPr id="2" name="page-204">
            <a:extLst xmlns:a="http://schemas.openxmlformats.org/drawingml/2006/main">
              <a:ext uri="{FF2B5EF4-FFF2-40B4-BE49-F238E27FC236}">
                <a16:creationId xmlns:a16="http://schemas.microsoft.com/office/drawing/2014/main" id="{515D361B-990A-4848-B909-B8D5C5EA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3" name="text-205">
            <a:extLst xmlns:a="http://schemas.openxmlformats.org/drawingml/2006/main">
              <a:ext uri="{FF2B5EF4-FFF2-40B4-BE49-F238E27FC236}">
                <a16:creationId xmlns:a16="http://schemas.microsoft.com/office/drawing/2014/main" id="{18392980-C344-4BFD-94AF-B76D3E0BE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2882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First shipment</a:t>
            </a:r>
          </a:p>
        </p:txBody>
      </p:sp>
      <p:sp>
        <p:nvSpPr>
          <p:cNvPr id="4" name="text-206">
            <a:extLst xmlns:a="http://schemas.openxmlformats.org/drawingml/2006/main">
              <a:ext uri="{FF2B5EF4-FFF2-40B4-BE49-F238E27FC236}">
                <a16:creationId xmlns:a16="http://schemas.microsoft.com/office/drawing/2014/main" id="{795ADB5E-ED9E-4660-8BBC-AB2673BF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38475"/>
            <a:ext cx="485775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We review the initial details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and clarify cargo requirements.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We propose an agreed transport plan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for your specific needs.</a:t>
            </a:r>
          </a:p>
        </p:txBody>
      </p:sp>
      <p:sp>
        <p:nvSpPr>
          <p:cNvPr id="5" name="rule-207">
            <a:extLst xmlns:a="http://schemas.openxmlformats.org/drawingml/2006/main">
              <a:ext uri="{FF2B5EF4-FFF2-40B4-BE49-F238E27FC236}">
                <a16:creationId xmlns:a16="http://schemas.microsoft.com/office/drawing/2014/main" id="{40AC3083-AD70-452F-A854-8752FA2FD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47875"/>
            <a:ext cx="9525" cy="3486150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6" name="text-208">
            <a:extLst xmlns:a="http://schemas.openxmlformats.org/drawingml/2006/main">
              <a:ext uri="{FF2B5EF4-FFF2-40B4-BE49-F238E27FC236}">
                <a16:creationId xmlns:a16="http://schemas.microsoft.com/office/drawing/2014/main" id="{053EFFE4-F0A8-46DA-A9CD-98567D5D2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028825"/>
            <a:ext cx="4953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Regular shipments</a:t>
            </a:r>
          </a:p>
        </p:txBody>
      </p:sp>
      <p:sp>
        <p:nvSpPr>
          <p:cNvPr id="7" name="text-209">
            <a:extLst xmlns:a="http://schemas.openxmlformats.org/drawingml/2006/main">
              <a:ext uri="{FF2B5EF4-FFF2-40B4-BE49-F238E27FC236}">
                <a16:creationId xmlns:a16="http://schemas.microsoft.com/office/drawing/2014/main" id="{7F869522-0C5A-40B0-9765-7388CD7A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38475"/>
            <a:ext cx="485775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We plan recurring shipments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and consolidation points.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We agree how to exchange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requests and documents.</a:t>
            </a:r>
          </a:p>
        </p:txBody>
      </p:sp>
    </p:spTree>
    <p:extLst>
      <p:ext uri="{BB962C8B-B14F-4D97-AF65-F5344CB8AC3E}">
        <p14:creationId xmlns:p14="http://schemas.microsoft.com/office/powerpoint/2010/main" val="212870667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Let’s discuss your shipment</a:t>
            </a:r>
          </a:p>
        </p:txBody>
      </p:sp>
      <p:sp>
        <p:nvSpPr>
          <p:cNvPr id="2" name="page-210">
            <a:extLst xmlns:a="http://schemas.openxmlformats.org/drawingml/2006/main">
              <a:ext uri="{FF2B5EF4-FFF2-40B4-BE49-F238E27FC236}">
                <a16:creationId xmlns:a16="http://schemas.microsoft.com/office/drawing/2014/main" id="{C28BC356-5B80-4308-B416-69AB6CB2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3" name="text-211">
            <a:extLst xmlns:a="http://schemas.openxmlformats.org/drawingml/2006/main">
              <a:ext uri="{FF2B5EF4-FFF2-40B4-BE49-F238E27FC236}">
                <a16:creationId xmlns:a16="http://schemas.microsoft.com/office/drawing/2014/main" id="{1EFC2933-F706-437E-B520-B330D21E8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477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480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+7 (777) 311-19-09</a:t>
            </a:r>
          </a:p>
        </p:txBody>
      </p:sp>
      <p:sp>
        <p:nvSpPr>
          <p:cNvPr id="4" name="text-212">
            <a:extLst xmlns:a="http://schemas.openxmlformats.org/drawingml/2006/main">
              <a:ext uri="{FF2B5EF4-FFF2-40B4-BE49-F238E27FC236}">
                <a16:creationId xmlns:a16="http://schemas.microsoft.com/office/drawing/2014/main" id="{E8A457B2-335D-4C0B-9A2A-0C0FCBA8C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33725"/>
            <a:ext cx="9525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22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22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info@sra.kz</a:t>
            </a:r>
          </a:p>
        </p:txBody>
      </p:sp>
      <p:sp>
        <p:nvSpPr>
          <p:cNvPr id="5" name="text-213">
            <a:extLst xmlns:a="http://schemas.openxmlformats.org/drawingml/2006/main">
              <a:ext uri="{FF2B5EF4-FFF2-40B4-BE49-F238E27FC236}">
                <a16:creationId xmlns:a16="http://schemas.microsoft.com/office/drawing/2014/main" id="{21FF5FEA-549D-413F-BF16-0C6CCF604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91000"/>
            <a:ext cx="1000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348a Raiymbek Avenue, Almaty</a:t>
            </a:r>
          </a:p>
          <a:p xmlns:a="http://schemas.openxmlformats.org/drawingml/2006/main">
            <a:pPr algn="l">
              <a:buNone/>
              <a:defRPr sz="225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Zeinet Business Centre, office 512a</a:t>
            </a:r>
          </a:p>
        </p:txBody>
      </p:sp>
      <p:sp>
        <p:nvSpPr>
          <p:cNvPr id="6" name="text-214">
            <a:extLst xmlns:a="http://schemas.openxmlformats.org/drawingml/2006/main">
              <a:ext uri="{FF2B5EF4-FFF2-40B4-BE49-F238E27FC236}">
                <a16:creationId xmlns:a16="http://schemas.microsoft.com/office/drawing/2014/main" id="{8661A08C-7C8C-49C2-8939-FE8F34B38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76875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Mon–Fri 09:00–18:00</a:t>
            </a:r>
          </a:p>
        </p:txBody>
      </p:sp>
    </p:spTree>
    <p:extLst>
      <p:ext uri="{BB962C8B-B14F-4D97-AF65-F5344CB8AC3E}">
        <p14:creationId xmlns:p14="http://schemas.microsoft.com/office/powerpoint/2010/main" val="2008612652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2026-10-15T02:35:02.8960000Z</dcterms:created>
  <dcterms:modified xsi:type="dcterms:W3CDTF">2026-10-15T02:35:02.8960000Z</dcterms:modified>
</coreProperties>
</file>